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F638"/>
    <a:srgbClr val="08B008"/>
    <a:srgbClr val="0000B4"/>
    <a:srgbClr val="130BAD"/>
    <a:srgbClr val="63F0F7"/>
    <a:srgbClr val="0033CC"/>
    <a:srgbClr val="142540"/>
    <a:srgbClr val="624120"/>
    <a:srgbClr val="7A5128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73721647986183"/>
          <c:y val="5.0925925925925923E-2"/>
          <c:w val="0.77608043294262485"/>
          <c:h val="0.7299910279064479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00FF"/>
            </a:solidFill>
            <a:ln>
              <a:solidFill>
                <a:schemeClr val="bg1"/>
              </a:solidFill>
            </a:ln>
            <a:effectLst/>
          </c:spPr>
          <c:invertIfNegative val="0"/>
          <c:trendline>
            <c:spPr>
              <a:ln w="15875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5"/>
            <c:dispRSqr val="0"/>
            <c:dispEq val="0"/>
          </c:trendline>
          <c:cat>
            <c:numRef>
              <c:f>'t=3.5 s'!$D$5:$D$28</c:f>
              <c:numCache>
                <c:formatCode>General</c:formatCode>
                <c:ptCount val="24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20</c:v>
                </c:pt>
                <c:pt idx="4">
                  <c:v>24</c:v>
                </c:pt>
                <c:pt idx="5">
                  <c:v>28</c:v>
                </c:pt>
                <c:pt idx="6">
                  <c:v>32</c:v>
                </c:pt>
                <c:pt idx="7">
                  <c:v>36</c:v>
                </c:pt>
                <c:pt idx="8">
                  <c:v>40</c:v>
                </c:pt>
                <c:pt idx="9">
                  <c:v>44</c:v>
                </c:pt>
                <c:pt idx="10">
                  <c:v>48</c:v>
                </c:pt>
                <c:pt idx="11">
                  <c:v>52</c:v>
                </c:pt>
                <c:pt idx="12">
                  <c:v>56</c:v>
                </c:pt>
                <c:pt idx="13">
                  <c:v>60</c:v>
                </c:pt>
                <c:pt idx="14">
                  <c:v>64</c:v>
                </c:pt>
                <c:pt idx="15">
                  <c:v>68</c:v>
                </c:pt>
                <c:pt idx="16">
                  <c:v>72</c:v>
                </c:pt>
                <c:pt idx="17">
                  <c:v>76</c:v>
                </c:pt>
                <c:pt idx="18">
                  <c:v>80</c:v>
                </c:pt>
                <c:pt idx="19">
                  <c:v>84</c:v>
                </c:pt>
                <c:pt idx="20">
                  <c:v>88</c:v>
                </c:pt>
                <c:pt idx="21">
                  <c:v>92</c:v>
                </c:pt>
                <c:pt idx="22">
                  <c:v>96</c:v>
                </c:pt>
                <c:pt idx="23">
                  <c:v>100</c:v>
                </c:pt>
              </c:numCache>
            </c:numRef>
          </c:cat>
          <c:val>
            <c:numRef>
              <c:f>'t=3.5 s'!$H$5:$H$28</c:f>
              <c:numCache>
                <c:formatCode>General</c:formatCode>
                <c:ptCount val="24"/>
                <c:pt idx="0">
                  <c:v>2.4122807017543858E-2</c:v>
                </c:pt>
                <c:pt idx="1">
                  <c:v>5.0438596491228067E-2</c:v>
                </c:pt>
                <c:pt idx="2">
                  <c:v>7.0175438596491224E-2</c:v>
                </c:pt>
                <c:pt idx="3">
                  <c:v>0.10745614035087719</c:v>
                </c:pt>
                <c:pt idx="4">
                  <c:v>0.10526315789473684</c:v>
                </c:pt>
                <c:pt idx="5">
                  <c:v>0.1206140350877193</c:v>
                </c:pt>
                <c:pt idx="6">
                  <c:v>0.13815789473684212</c:v>
                </c:pt>
                <c:pt idx="7">
                  <c:v>0.16228070175438597</c:v>
                </c:pt>
                <c:pt idx="8">
                  <c:v>0.16885964912280702</c:v>
                </c:pt>
                <c:pt idx="9">
                  <c:v>0.16666666666666666</c:v>
                </c:pt>
                <c:pt idx="10">
                  <c:v>0.14912280701754385</c:v>
                </c:pt>
                <c:pt idx="11">
                  <c:v>0.12719298245614036</c:v>
                </c:pt>
                <c:pt idx="12">
                  <c:v>0.1118421052631579</c:v>
                </c:pt>
                <c:pt idx="13">
                  <c:v>9.4298245614035089E-2</c:v>
                </c:pt>
                <c:pt idx="14">
                  <c:v>9.2105263157894732E-2</c:v>
                </c:pt>
                <c:pt idx="15">
                  <c:v>6.798245614035088E-2</c:v>
                </c:pt>
                <c:pt idx="16">
                  <c:v>5.701754385964912E-2</c:v>
                </c:pt>
                <c:pt idx="17">
                  <c:v>4.1666666666666664E-2</c:v>
                </c:pt>
                <c:pt idx="18">
                  <c:v>3.5087719298245612E-2</c:v>
                </c:pt>
                <c:pt idx="19">
                  <c:v>1.7543859649122806E-2</c:v>
                </c:pt>
                <c:pt idx="20">
                  <c:v>1.5350877192982455E-2</c:v>
                </c:pt>
                <c:pt idx="21">
                  <c:v>8.771929824561403E-3</c:v>
                </c:pt>
                <c:pt idx="22">
                  <c:v>4.3859649122807015E-3</c:v>
                </c:pt>
                <c:pt idx="23">
                  <c:v>6.5789473684210523E-3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5-4559-9F39-C46C0AE5B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424580480"/>
        <c:axId val="424582560"/>
      </c:barChart>
      <c:catAx>
        <c:axId val="424580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Droplet size (µm)</a:t>
                </a:r>
              </a:p>
            </c:rich>
          </c:tx>
          <c:layout>
            <c:manualLayout>
              <c:xMode val="edge"/>
              <c:yMode val="edge"/>
              <c:x val="0.33288060832115435"/>
              <c:y val="0.87521029393398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4582560"/>
        <c:crosses val="autoZero"/>
        <c:auto val="1"/>
        <c:lblAlgn val="ctr"/>
        <c:lblOffset val="100"/>
        <c:noMultiLvlLbl val="0"/>
      </c:catAx>
      <c:valAx>
        <c:axId val="424582560"/>
        <c:scaling>
          <c:orientation val="minMax"/>
          <c:max val="0.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fraction (-)</a:t>
                </a:r>
              </a:p>
            </c:rich>
          </c:tx>
          <c:layout>
            <c:manualLayout>
              <c:xMode val="edge"/>
              <c:yMode val="edge"/>
              <c:x val="0"/>
              <c:y val="4.761963796384045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45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80104626450876"/>
          <c:y val="5.0925925925925923E-2"/>
          <c:w val="0.7718682657868533"/>
          <c:h val="0.7034855618359596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FF0000"/>
            </a:solidFill>
            <a:ln>
              <a:solidFill>
                <a:schemeClr val="bg1"/>
              </a:solidFill>
            </a:ln>
            <a:effectLst/>
          </c:spPr>
          <c:invertIfNegative val="0"/>
          <c:trendline>
            <c:spPr>
              <a:ln w="15875" cap="rnd">
                <a:solidFill>
                  <a:srgbClr val="0000FF"/>
                </a:solidFill>
                <a:prstDash val="solid"/>
              </a:ln>
              <a:effectLst/>
            </c:spPr>
            <c:trendlineType val="poly"/>
            <c:order val="4"/>
            <c:dispRSqr val="0"/>
            <c:dispEq val="0"/>
          </c:trendline>
          <c:cat>
            <c:numRef>
              <c:f>'t=3.5 s'!$D$5:$D$28</c:f>
              <c:numCache>
                <c:formatCode>General</c:formatCode>
                <c:ptCount val="24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20</c:v>
                </c:pt>
                <c:pt idx="4">
                  <c:v>24</c:v>
                </c:pt>
                <c:pt idx="5">
                  <c:v>28</c:v>
                </c:pt>
                <c:pt idx="6">
                  <c:v>32</c:v>
                </c:pt>
                <c:pt idx="7">
                  <c:v>36</c:v>
                </c:pt>
                <c:pt idx="8">
                  <c:v>40</c:v>
                </c:pt>
                <c:pt idx="9">
                  <c:v>44</c:v>
                </c:pt>
                <c:pt idx="10">
                  <c:v>48</c:v>
                </c:pt>
                <c:pt idx="11">
                  <c:v>52</c:v>
                </c:pt>
                <c:pt idx="12">
                  <c:v>56</c:v>
                </c:pt>
                <c:pt idx="13">
                  <c:v>60</c:v>
                </c:pt>
                <c:pt idx="14">
                  <c:v>64</c:v>
                </c:pt>
                <c:pt idx="15">
                  <c:v>68</c:v>
                </c:pt>
                <c:pt idx="16">
                  <c:v>72</c:v>
                </c:pt>
                <c:pt idx="17">
                  <c:v>76</c:v>
                </c:pt>
                <c:pt idx="18">
                  <c:v>80</c:v>
                </c:pt>
                <c:pt idx="19">
                  <c:v>84</c:v>
                </c:pt>
                <c:pt idx="20">
                  <c:v>88</c:v>
                </c:pt>
                <c:pt idx="21">
                  <c:v>92</c:v>
                </c:pt>
                <c:pt idx="22">
                  <c:v>96</c:v>
                </c:pt>
                <c:pt idx="23">
                  <c:v>100</c:v>
                </c:pt>
              </c:numCache>
            </c:numRef>
          </c:cat>
          <c:val>
            <c:numRef>
              <c:f>'t=3.5 s'!$H$5:$H$28</c:f>
              <c:numCache>
                <c:formatCode>General</c:formatCode>
                <c:ptCount val="24"/>
                <c:pt idx="0">
                  <c:v>0.2982456140350877</c:v>
                </c:pt>
                <c:pt idx="1">
                  <c:v>0.2807017543859649</c:v>
                </c:pt>
                <c:pt idx="2">
                  <c:v>0.18640350877192982</c:v>
                </c:pt>
                <c:pt idx="3">
                  <c:v>0.14692982456140352</c:v>
                </c:pt>
                <c:pt idx="4">
                  <c:v>4.1666666666666664E-2</c:v>
                </c:pt>
                <c:pt idx="5">
                  <c:v>2.1929824561403508E-2</c:v>
                </c:pt>
                <c:pt idx="6">
                  <c:v>8.771929824561403E-3</c:v>
                </c:pt>
                <c:pt idx="7">
                  <c:v>8.771929824561403E-3</c:v>
                </c:pt>
                <c:pt idx="8">
                  <c:v>6.5789473684210523E-3</c:v>
                </c:pt>
                <c:pt idx="9">
                  <c:v>4.3859649122807015E-3</c:v>
                </c:pt>
                <c:pt idx="10">
                  <c:v>2.1929824561403508E-3</c:v>
                </c:pt>
                <c:pt idx="11">
                  <c:v>2.1929824561403508E-3</c:v>
                </c:pt>
                <c:pt idx="12">
                  <c:v>0</c:v>
                </c:pt>
                <c:pt idx="13">
                  <c:v>2.1929824561403508E-3</c:v>
                </c:pt>
                <c:pt idx="14">
                  <c:v>0</c:v>
                </c:pt>
                <c:pt idx="15">
                  <c:v>0</c:v>
                </c:pt>
                <c:pt idx="16">
                  <c:v>2.1929824561403508E-3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4F-41A7-B123-1F1E3F0F1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424580480"/>
        <c:axId val="424582560"/>
      </c:barChart>
      <c:catAx>
        <c:axId val="424580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Droplet size (µm)</a:t>
                </a:r>
              </a:p>
            </c:rich>
          </c:tx>
          <c:layout>
            <c:manualLayout>
              <c:xMode val="edge"/>
              <c:yMode val="edge"/>
              <c:x val="0.33092306091815649"/>
              <c:y val="0.873156385547169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4582560"/>
        <c:crosses val="autoZero"/>
        <c:auto val="1"/>
        <c:lblAlgn val="ctr"/>
        <c:lblOffset val="100"/>
        <c:noMultiLvlLbl val="0"/>
      </c:catAx>
      <c:valAx>
        <c:axId val="42458256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fraction (-)</a:t>
                </a:r>
              </a:p>
            </c:rich>
          </c:tx>
          <c:layout>
            <c:manualLayout>
              <c:xMode val="edge"/>
              <c:yMode val="edge"/>
              <c:x val="6.9166406586710673E-4"/>
              <c:y val="4.282339349581123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245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8150-F238-A4FA-B1EA-D7D901DC3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30BEE-84DD-7B73-227A-FD053166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660A5-4653-3790-FAA9-8047E9C88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486-58EB-42F0-AA7D-4F5C3AAFB5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A7F05-E68D-D897-F47D-9EBB3CC6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21A8B-6810-838A-AE1B-51B5DED7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7C8B-B131-460D-99EC-E82D9543A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1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E0A4-FE68-C544-5564-01FC6ED50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4F759-BED4-D9FE-F4DA-0321E339C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F6B1A-9294-435F-4E95-C02749C8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486-58EB-42F0-AA7D-4F5C3AAFB5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E0851-BA2D-2C2C-9190-F4CD5FD0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CA186-EC75-1148-9EDF-96A26822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7C8B-B131-460D-99EC-E82D9543A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5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39584-4241-A9B0-145A-DDB019DDD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9E95A-985D-1660-F92B-0BFECB482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68DBB-A905-27BB-B975-C0DA60B5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486-58EB-42F0-AA7D-4F5C3AAFB5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D926-A758-1D3E-7818-4EEC2A5E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0647-7EF5-6B33-E196-65E8A306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7C8B-B131-460D-99EC-E82D9543A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6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086E-4EED-6378-D815-972AB607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475C-889C-9920-0137-FFE013D21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58B65-7430-B70A-61D8-019505D6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486-58EB-42F0-AA7D-4F5C3AAFB5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F8BFE-0E0A-D5BF-98D8-07C8E1A3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84C2E-9F56-34DF-1FEC-1BE58FEE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7C8B-B131-460D-99EC-E82D9543A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3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79272-CA0A-D183-33E8-F8FD578D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69EFD-FEEC-59B0-E8F0-90679E047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94AA4-2CE8-E9BE-963D-892DACE2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486-58EB-42F0-AA7D-4F5C3AAFB5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36012-5858-2EB8-0844-7BBA0C76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38B7D-C39A-B285-5231-2E663A8F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7C8B-B131-460D-99EC-E82D9543A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F8DA-7CE6-D025-E921-7C231978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4106B-D5C1-BEDA-A232-7ABFE1F77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88B36-75BB-BE38-5A95-19A868316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AE9B3-FD4A-7E87-5501-4F0158948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486-58EB-42F0-AA7D-4F5C3AAFB5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CE589-9DEE-6245-1A96-C7C48866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AA9E5-F014-A650-BB40-2E16719E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7C8B-B131-460D-99EC-E82D9543A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6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56CA9-21E1-B81F-2110-F5F60A25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367D4-4FBD-4B8E-66B2-E4EFD992C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8D65C-E064-CFEF-6810-D56411C54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A79DA-8C37-B9BA-C241-3281FFB5E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B0CAB-5E66-740C-2C71-4950B95EE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5A2F9-60C1-C0B8-C229-050D0A0A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486-58EB-42F0-AA7D-4F5C3AAFB5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00087-21B7-2450-999C-830C4AD0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CBDFF-DEF6-A820-56B2-ADC232E9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7C8B-B131-460D-99EC-E82D9543A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7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4FB2-00A2-106A-7677-385CB026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ADC6E-A518-F3F4-501F-BB97BF59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486-58EB-42F0-AA7D-4F5C3AAFB5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98278-9B42-A1E9-AB1E-22698FDE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B2259-DFB8-F326-237B-803BFBB2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7C8B-B131-460D-99EC-E82D9543A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2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828DE-CF0E-BB88-DCA6-B0F7B4F7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486-58EB-42F0-AA7D-4F5C3AAFB5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6D349D-C6C3-FAF2-8304-1EACDD3E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A25A9-6507-CBB0-7E1C-34A4D648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7C8B-B131-460D-99EC-E82D9543A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9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24EF-D862-AE12-D6EC-8F2D96B5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358EE-E618-30C2-8C33-0BD9D6F7D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420AB-FCC5-A284-B7A5-6A113D2F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3D59D-08F0-2BED-9C27-34834341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486-58EB-42F0-AA7D-4F5C3AAFB5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CB187-E79B-CA09-C7BE-3D5FDDDF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C55FE-AD92-0224-78CA-C59E5221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7C8B-B131-460D-99EC-E82D9543A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5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3D53-DC27-DC65-B64E-B87C2288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92E874-0027-BEEF-FB56-F07968AB3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04A3E-CEB6-23BF-5E99-0394A3A6A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5D441-B465-6000-2262-6D617D54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9486-58EB-42F0-AA7D-4F5C3AAFB5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39CDE-606C-230B-7BA2-60FB8BEE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0776F-C46D-7A37-BBD1-94A82AAA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7C8B-B131-460D-99EC-E82D9543A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6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16A4DC-617E-1387-C271-A7D60645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42223-F61C-1034-19C9-5A4D45A71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57EA-C2AA-9110-FD65-2CF83F179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B9486-58EB-42F0-AA7D-4F5C3AAFB54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27B7C-D7B1-F46C-C412-BF59C23DB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BF456-FA08-DA99-987F-D155C427E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27C8B-B131-460D-99EC-E82D9543A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6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emf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21" Type="http://schemas.microsoft.com/office/2007/relationships/hdphoto" Target="../media/hdphoto6.wdp"/><Relationship Id="rId34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oleObject" Target="../embeddings/oleObject3.bin"/><Relationship Id="rId17" Type="http://schemas.microsoft.com/office/2007/relationships/hdphoto" Target="../media/hdphoto4.wdp"/><Relationship Id="rId25" Type="http://schemas.microsoft.com/office/2007/relationships/hdphoto" Target="../media/hdphoto8.wdp"/><Relationship Id="rId33" Type="http://schemas.microsoft.com/office/2007/relationships/hdphoto" Target="../media/hdphoto12.wdp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4.emf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microsoft.com/office/2007/relationships/hdphoto" Target="../media/hdphoto14.wdp"/><Relationship Id="rId5" Type="http://schemas.openxmlformats.org/officeDocument/2006/relationships/image" Target="../media/image2.emf"/><Relationship Id="rId15" Type="http://schemas.microsoft.com/office/2007/relationships/hdphoto" Target="../media/hdphoto3.wdp"/><Relationship Id="rId23" Type="http://schemas.microsoft.com/office/2007/relationships/hdphoto" Target="../media/hdphoto7.wdp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10" Type="http://schemas.openxmlformats.org/officeDocument/2006/relationships/oleObject" Target="../embeddings/oleObject2.bin"/><Relationship Id="rId19" Type="http://schemas.microsoft.com/office/2007/relationships/hdphoto" Target="../media/hdphoto5.wdp"/><Relationship Id="rId31" Type="http://schemas.microsoft.com/office/2007/relationships/hdphoto" Target="../media/hdphoto11.wdp"/><Relationship Id="rId4" Type="http://schemas.openxmlformats.org/officeDocument/2006/relationships/oleObject" Target="../embeddings/oleObject1.bin"/><Relationship Id="rId9" Type="http://schemas.openxmlformats.org/officeDocument/2006/relationships/chart" Target="../charts/chart2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microsoft.com/office/2007/relationships/hdphoto" Target="../media/hdphoto9.wdp"/><Relationship Id="rId30" Type="http://schemas.openxmlformats.org/officeDocument/2006/relationships/image" Target="../media/image14.png"/><Relationship Id="rId35" Type="http://schemas.microsoft.com/office/2007/relationships/hdphoto" Target="../media/hdphoto13.wdp"/><Relationship Id="rId8" Type="http://schemas.openxmlformats.org/officeDocument/2006/relationships/chart" Target="../charts/chart1.xml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bg1">
                <a:lumMod val="95000"/>
              </a:schemeClr>
            </a:gs>
            <a:gs pos="98000">
              <a:schemeClr val="accent5">
                <a:lumMod val="20000"/>
                <a:lumOff val="80000"/>
              </a:schemeClr>
            </a:gs>
            <a:gs pos="0">
              <a:srgbClr val="002060"/>
            </a:gs>
            <a:gs pos="32000">
              <a:schemeClr val="accent6">
                <a:lumMod val="20000"/>
                <a:lumOff val="80000"/>
              </a:schemeClr>
            </a:gs>
            <a:gs pos="0">
              <a:schemeClr val="accent6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68153" y="1258639"/>
            <a:ext cx="2076450" cy="44712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Polyethersulfone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(PES)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491984" y="3407704"/>
            <a:ext cx="3012542" cy="3379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Polyurethane-Melamine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(PUMA)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45"/>
          <p:cNvSpPr>
            <a:spLocks noChangeArrowheads="1"/>
          </p:cNvSpPr>
          <p:nvPr/>
        </p:nvSpPr>
        <p:spPr bwMode="auto">
          <a:xfrm>
            <a:off x="415921" y="391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51"/>
          <p:cNvSpPr>
            <a:spLocks noChangeArrowheads="1"/>
          </p:cNvSpPr>
          <p:nvPr/>
        </p:nvSpPr>
        <p:spPr bwMode="auto">
          <a:xfrm>
            <a:off x="-36973" y="9478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5688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5688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53"/>
          <p:cNvSpPr>
            <a:spLocks noChangeArrowheads="1"/>
          </p:cNvSpPr>
          <p:nvPr/>
        </p:nvSpPr>
        <p:spPr bwMode="auto">
          <a:xfrm>
            <a:off x="-310077" y="13544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525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ext Box 200"/>
          <p:cNvSpPr txBox="1">
            <a:spLocks noChangeArrowheads="1"/>
          </p:cNvSpPr>
          <p:nvPr/>
        </p:nvSpPr>
        <p:spPr bwMode="auto">
          <a:xfrm>
            <a:off x="544742" y="295690"/>
            <a:ext cx="11000615" cy="4667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Size-selective Preparation of CaCO</a:t>
            </a:r>
            <a:r>
              <a:rPr lang="en-US" sz="2800" b="1" kern="1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NPs by Membrane Emulsification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 Box 2"/>
          <p:cNvSpPr txBox="1">
            <a:spLocks noChangeArrowheads="1"/>
          </p:cNvSpPr>
          <p:nvPr/>
        </p:nvSpPr>
        <p:spPr bwMode="auto">
          <a:xfrm>
            <a:off x="6045050" y="1250700"/>
            <a:ext cx="2354438" cy="3861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W/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/W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Emulsion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2" name="Picture 141" descr="C:\Users\Dr-Bahramian\Desktop\Alavinia Paper\Images\1005633878_32009808.jpg"/>
          <p:cNvPicPr/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77" b="13799"/>
          <a:stretch/>
        </p:blipFill>
        <p:spPr bwMode="auto">
          <a:xfrm flipH="1">
            <a:off x="3235383" y="3709254"/>
            <a:ext cx="4859838" cy="1665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5" name="Freeform 144"/>
          <p:cNvSpPr/>
          <p:nvPr/>
        </p:nvSpPr>
        <p:spPr>
          <a:xfrm rot="10399743">
            <a:off x="4824368" y="1412574"/>
            <a:ext cx="1524524" cy="2239785"/>
          </a:xfrm>
          <a:custGeom>
            <a:avLst/>
            <a:gdLst>
              <a:gd name="connsiteX0" fmla="*/ 1666085 w 4337503"/>
              <a:gd name="connsiteY0" fmla="*/ 36657 h 5935001"/>
              <a:gd name="connsiteX1" fmla="*/ 1286943 w 4337503"/>
              <a:gd name="connsiteY1" fmla="*/ 103564 h 5935001"/>
              <a:gd name="connsiteX2" fmla="*/ 941256 w 4337503"/>
              <a:gd name="connsiteY2" fmla="*/ 237378 h 5935001"/>
              <a:gd name="connsiteX3" fmla="*/ 550963 w 4337503"/>
              <a:gd name="connsiteY3" fmla="*/ 505008 h 5935001"/>
              <a:gd name="connsiteX4" fmla="*/ 294485 w 4337503"/>
              <a:gd name="connsiteY4" fmla="*/ 828393 h 5935001"/>
              <a:gd name="connsiteX5" fmla="*/ 127217 w 4337503"/>
              <a:gd name="connsiteY5" fmla="*/ 1285593 h 5935001"/>
              <a:gd name="connsiteX6" fmla="*/ 4553 w 4337503"/>
              <a:gd name="connsiteY6" fmla="*/ 1954666 h 5935001"/>
              <a:gd name="connsiteX7" fmla="*/ 49158 w 4337503"/>
              <a:gd name="connsiteY7" fmla="*/ 2724100 h 5935001"/>
              <a:gd name="connsiteX8" fmla="*/ 261031 w 4337503"/>
              <a:gd name="connsiteY8" fmla="*/ 3526988 h 5935001"/>
              <a:gd name="connsiteX9" fmla="*/ 617870 w 4337503"/>
              <a:gd name="connsiteY9" fmla="*/ 4240666 h 5935001"/>
              <a:gd name="connsiteX10" fmla="*/ 1409607 w 4337503"/>
              <a:gd name="connsiteY10" fmla="*/ 5277730 h 5935001"/>
              <a:gd name="connsiteX11" fmla="*/ 2156739 w 4337503"/>
              <a:gd name="connsiteY11" fmla="*/ 5846442 h 5935001"/>
              <a:gd name="connsiteX12" fmla="*/ 2580485 w 4337503"/>
              <a:gd name="connsiteY12" fmla="*/ 5879896 h 5935001"/>
              <a:gd name="connsiteX13" fmla="*/ 2993080 w 4337503"/>
              <a:gd name="connsiteY13" fmla="*/ 5322335 h 5935001"/>
              <a:gd name="connsiteX14" fmla="*/ 3561792 w 4337503"/>
              <a:gd name="connsiteY14" fmla="*/ 3950735 h 5935001"/>
              <a:gd name="connsiteX15" fmla="*/ 4163958 w 4337503"/>
              <a:gd name="connsiteY15" fmla="*/ 2913671 h 5935001"/>
              <a:gd name="connsiteX16" fmla="*/ 4331226 w 4337503"/>
              <a:gd name="connsiteY16" fmla="*/ 2110783 h 5935001"/>
              <a:gd name="connsiteX17" fmla="*/ 4264319 w 4337503"/>
              <a:gd name="connsiteY17" fmla="*/ 1586676 h 5935001"/>
              <a:gd name="connsiteX18" fmla="*/ 3918631 w 4337503"/>
              <a:gd name="connsiteY18" fmla="*/ 906452 h 5935001"/>
              <a:gd name="connsiteX19" fmla="*/ 3271861 w 4337503"/>
              <a:gd name="connsiteY19" fmla="*/ 348891 h 5935001"/>
              <a:gd name="connsiteX20" fmla="*/ 2468973 w 4337503"/>
              <a:gd name="connsiteY20" fmla="*/ 92413 h 5935001"/>
              <a:gd name="connsiteX21" fmla="*/ 1799900 w 4337503"/>
              <a:gd name="connsiteY21" fmla="*/ 3203 h 5935001"/>
              <a:gd name="connsiteX22" fmla="*/ 1666085 w 4337503"/>
              <a:gd name="connsiteY22" fmla="*/ 36657 h 59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37503" h="5935001">
                <a:moveTo>
                  <a:pt x="1666085" y="36657"/>
                </a:moveTo>
                <a:cubicBezTo>
                  <a:pt x="1580592" y="53384"/>
                  <a:pt x="1407748" y="70110"/>
                  <a:pt x="1286943" y="103564"/>
                </a:cubicBezTo>
                <a:cubicBezTo>
                  <a:pt x="1166138" y="137018"/>
                  <a:pt x="1063919" y="170471"/>
                  <a:pt x="941256" y="237378"/>
                </a:cubicBezTo>
                <a:cubicBezTo>
                  <a:pt x="818593" y="304285"/>
                  <a:pt x="658758" y="406506"/>
                  <a:pt x="550963" y="505008"/>
                </a:cubicBezTo>
                <a:cubicBezTo>
                  <a:pt x="443168" y="603510"/>
                  <a:pt x="365109" y="698295"/>
                  <a:pt x="294485" y="828393"/>
                </a:cubicBezTo>
                <a:cubicBezTo>
                  <a:pt x="223861" y="958491"/>
                  <a:pt x="175539" y="1097881"/>
                  <a:pt x="127217" y="1285593"/>
                </a:cubicBezTo>
                <a:cubicBezTo>
                  <a:pt x="78895" y="1473305"/>
                  <a:pt x="17563" y="1714915"/>
                  <a:pt x="4553" y="1954666"/>
                </a:cubicBezTo>
                <a:cubicBezTo>
                  <a:pt x="-8457" y="2194417"/>
                  <a:pt x="6412" y="2462046"/>
                  <a:pt x="49158" y="2724100"/>
                </a:cubicBezTo>
                <a:cubicBezTo>
                  <a:pt x="91904" y="2986154"/>
                  <a:pt x="166246" y="3274227"/>
                  <a:pt x="261031" y="3526988"/>
                </a:cubicBezTo>
                <a:cubicBezTo>
                  <a:pt x="355816" y="3779749"/>
                  <a:pt x="426441" y="3948876"/>
                  <a:pt x="617870" y="4240666"/>
                </a:cubicBezTo>
                <a:cubicBezTo>
                  <a:pt x="809299" y="4532456"/>
                  <a:pt x="1153129" y="5010101"/>
                  <a:pt x="1409607" y="5277730"/>
                </a:cubicBezTo>
                <a:cubicBezTo>
                  <a:pt x="1666085" y="5545359"/>
                  <a:pt x="1961593" y="5746081"/>
                  <a:pt x="2156739" y="5846442"/>
                </a:cubicBezTo>
                <a:cubicBezTo>
                  <a:pt x="2351885" y="5946803"/>
                  <a:pt x="2441095" y="5967247"/>
                  <a:pt x="2580485" y="5879896"/>
                </a:cubicBezTo>
                <a:cubicBezTo>
                  <a:pt x="2719875" y="5792545"/>
                  <a:pt x="2829529" y="5643862"/>
                  <a:pt x="2993080" y="5322335"/>
                </a:cubicBezTo>
                <a:cubicBezTo>
                  <a:pt x="3156631" y="5000808"/>
                  <a:pt x="3366646" y="4352179"/>
                  <a:pt x="3561792" y="3950735"/>
                </a:cubicBezTo>
                <a:cubicBezTo>
                  <a:pt x="3756938" y="3549291"/>
                  <a:pt x="4035719" y="3220330"/>
                  <a:pt x="4163958" y="2913671"/>
                </a:cubicBezTo>
                <a:cubicBezTo>
                  <a:pt x="4292197" y="2607012"/>
                  <a:pt x="4314499" y="2331949"/>
                  <a:pt x="4331226" y="2110783"/>
                </a:cubicBezTo>
                <a:cubicBezTo>
                  <a:pt x="4347953" y="1889617"/>
                  <a:pt x="4333085" y="1787398"/>
                  <a:pt x="4264319" y="1586676"/>
                </a:cubicBezTo>
                <a:cubicBezTo>
                  <a:pt x="4195553" y="1385954"/>
                  <a:pt x="4084041" y="1112749"/>
                  <a:pt x="3918631" y="906452"/>
                </a:cubicBezTo>
                <a:cubicBezTo>
                  <a:pt x="3753221" y="700155"/>
                  <a:pt x="3513471" y="484564"/>
                  <a:pt x="3271861" y="348891"/>
                </a:cubicBezTo>
                <a:cubicBezTo>
                  <a:pt x="3030251" y="213218"/>
                  <a:pt x="2714300" y="150028"/>
                  <a:pt x="2468973" y="92413"/>
                </a:cubicBezTo>
                <a:cubicBezTo>
                  <a:pt x="2223646" y="34798"/>
                  <a:pt x="1929998" y="16213"/>
                  <a:pt x="1799900" y="3203"/>
                </a:cubicBezTo>
                <a:cubicBezTo>
                  <a:pt x="1669802" y="-9807"/>
                  <a:pt x="1751578" y="19930"/>
                  <a:pt x="1666085" y="36657"/>
                </a:cubicBezTo>
                <a:close/>
              </a:path>
            </a:pathLst>
          </a:custGeom>
          <a:solidFill>
            <a:srgbClr val="63F0F7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5137855" y="1747241"/>
            <a:ext cx="1125904" cy="1467865"/>
            <a:chOff x="5245534" y="1547342"/>
            <a:chExt cx="818687" cy="1334554"/>
          </a:xfrm>
        </p:grpSpPr>
        <p:sp>
          <p:nvSpPr>
            <p:cNvPr id="147" name="Freeform 146"/>
            <p:cNvSpPr/>
            <p:nvPr/>
          </p:nvSpPr>
          <p:spPr>
            <a:xfrm rot="727219">
              <a:off x="5245534" y="1547342"/>
              <a:ext cx="818687" cy="1334554"/>
            </a:xfrm>
            <a:custGeom>
              <a:avLst/>
              <a:gdLst>
                <a:gd name="connsiteX0" fmla="*/ 51995 w 1844671"/>
                <a:gd name="connsiteY0" fmla="*/ 17607 h 2796004"/>
                <a:gd name="connsiteX1" fmla="*/ 174659 w 1844671"/>
                <a:gd name="connsiteY1" fmla="*/ 530563 h 2796004"/>
                <a:gd name="connsiteX2" fmla="*/ 7390 w 1844671"/>
                <a:gd name="connsiteY2" fmla="*/ 1500719 h 2796004"/>
                <a:gd name="connsiteX3" fmla="*/ 74298 w 1844671"/>
                <a:gd name="connsiteY3" fmla="*/ 2214397 h 2796004"/>
                <a:gd name="connsiteX4" fmla="*/ 464590 w 1844671"/>
                <a:gd name="connsiteY4" fmla="*/ 2615841 h 2796004"/>
                <a:gd name="connsiteX5" fmla="*/ 999849 w 1844671"/>
                <a:gd name="connsiteY5" fmla="*/ 2794261 h 2796004"/>
                <a:gd name="connsiteX6" fmla="*/ 1568561 w 1844671"/>
                <a:gd name="connsiteY6" fmla="*/ 2671597 h 2796004"/>
                <a:gd name="connsiteX7" fmla="*/ 1836190 w 1844671"/>
                <a:gd name="connsiteY7" fmla="*/ 2158641 h 2796004"/>
                <a:gd name="connsiteX8" fmla="*/ 1735829 w 1844671"/>
                <a:gd name="connsiteY8" fmla="*/ 1322300 h 2796004"/>
                <a:gd name="connsiteX9" fmla="*/ 1323234 w 1844671"/>
                <a:gd name="connsiteY9" fmla="*/ 787041 h 2796004"/>
                <a:gd name="connsiteX10" fmla="*/ 542649 w 1844671"/>
                <a:gd name="connsiteY10" fmla="*/ 184875 h 2796004"/>
                <a:gd name="connsiteX11" fmla="*/ 51995 w 1844671"/>
                <a:gd name="connsiteY11" fmla="*/ 17607 h 279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4671" h="2796004">
                  <a:moveTo>
                    <a:pt x="51995" y="17607"/>
                  </a:moveTo>
                  <a:cubicBezTo>
                    <a:pt x="-9337" y="75222"/>
                    <a:pt x="182093" y="283378"/>
                    <a:pt x="174659" y="530563"/>
                  </a:cubicBezTo>
                  <a:cubicBezTo>
                    <a:pt x="167225" y="777748"/>
                    <a:pt x="24117" y="1220080"/>
                    <a:pt x="7390" y="1500719"/>
                  </a:cubicBezTo>
                  <a:cubicBezTo>
                    <a:pt x="-9337" y="1781358"/>
                    <a:pt x="-1902" y="2028543"/>
                    <a:pt x="74298" y="2214397"/>
                  </a:cubicBezTo>
                  <a:cubicBezTo>
                    <a:pt x="150498" y="2400251"/>
                    <a:pt x="310332" y="2519197"/>
                    <a:pt x="464590" y="2615841"/>
                  </a:cubicBezTo>
                  <a:cubicBezTo>
                    <a:pt x="618849" y="2712485"/>
                    <a:pt x="815854" y="2784968"/>
                    <a:pt x="999849" y="2794261"/>
                  </a:cubicBezTo>
                  <a:cubicBezTo>
                    <a:pt x="1183844" y="2803554"/>
                    <a:pt x="1429171" y="2777534"/>
                    <a:pt x="1568561" y="2671597"/>
                  </a:cubicBezTo>
                  <a:cubicBezTo>
                    <a:pt x="1707951" y="2565660"/>
                    <a:pt x="1808312" y="2383524"/>
                    <a:pt x="1836190" y="2158641"/>
                  </a:cubicBezTo>
                  <a:cubicBezTo>
                    <a:pt x="1864068" y="1933758"/>
                    <a:pt x="1821322" y="1550900"/>
                    <a:pt x="1735829" y="1322300"/>
                  </a:cubicBezTo>
                  <a:cubicBezTo>
                    <a:pt x="1650336" y="1093700"/>
                    <a:pt x="1522097" y="976612"/>
                    <a:pt x="1323234" y="787041"/>
                  </a:cubicBezTo>
                  <a:cubicBezTo>
                    <a:pt x="1124371" y="597470"/>
                    <a:pt x="748946" y="318690"/>
                    <a:pt x="542649" y="184875"/>
                  </a:cubicBezTo>
                  <a:cubicBezTo>
                    <a:pt x="336352" y="51060"/>
                    <a:pt x="113327" y="-40008"/>
                    <a:pt x="51995" y="1760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9" name="Object 148">
              <a:extLst>
                <a:ext uri="{FF2B5EF4-FFF2-40B4-BE49-F238E27FC236}">
                  <a16:creationId xmlns:a16="http://schemas.microsoft.com/office/drawing/2014/main" id="{69AB38EA-DC18-19B5-1912-4FC062E8EB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3843361"/>
                </p:ext>
              </p:extLst>
            </p:nvPr>
          </p:nvGraphicFramePr>
          <p:xfrm>
            <a:off x="5306457" y="1921511"/>
            <a:ext cx="598732" cy="545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64-bit Drawing" r:id="rId4" imgW="4989247" imgH="4542588" progId="ChemDraw_x64.Document.6.0">
                    <p:embed/>
                  </p:oleObj>
                </mc:Choice>
                <mc:Fallback>
                  <p:oleObj name="CS ChemDraw 64-bit Drawing" r:id="rId4" imgW="4989247" imgH="4542588" progId="ChemDraw_x64.Document.6.0">
                    <p:embed/>
                    <p:pic>
                      <p:nvPicPr>
                        <p:cNvPr id="40" name="Object 39">
                          <a:extLst>
                            <a:ext uri="{FF2B5EF4-FFF2-40B4-BE49-F238E27FC236}">
                              <a16:creationId xmlns:a16="http://schemas.microsoft.com/office/drawing/2014/main" id="{69AB38EA-DC18-19B5-1912-4FC062E8EB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306457" y="1921511"/>
                          <a:ext cx="598732" cy="545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" name="Freeform 162"/>
          <p:cNvSpPr/>
          <p:nvPr/>
        </p:nvSpPr>
        <p:spPr>
          <a:xfrm rot="11103002" flipH="1">
            <a:off x="6633887" y="5323646"/>
            <a:ext cx="587487" cy="752473"/>
          </a:xfrm>
          <a:custGeom>
            <a:avLst/>
            <a:gdLst>
              <a:gd name="connsiteX0" fmla="*/ 1666085 w 4337503"/>
              <a:gd name="connsiteY0" fmla="*/ 36657 h 5935001"/>
              <a:gd name="connsiteX1" fmla="*/ 1286943 w 4337503"/>
              <a:gd name="connsiteY1" fmla="*/ 103564 h 5935001"/>
              <a:gd name="connsiteX2" fmla="*/ 941256 w 4337503"/>
              <a:gd name="connsiteY2" fmla="*/ 237378 h 5935001"/>
              <a:gd name="connsiteX3" fmla="*/ 550963 w 4337503"/>
              <a:gd name="connsiteY3" fmla="*/ 505008 h 5935001"/>
              <a:gd name="connsiteX4" fmla="*/ 294485 w 4337503"/>
              <a:gd name="connsiteY4" fmla="*/ 828393 h 5935001"/>
              <a:gd name="connsiteX5" fmla="*/ 127217 w 4337503"/>
              <a:gd name="connsiteY5" fmla="*/ 1285593 h 5935001"/>
              <a:gd name="connsiteX6" fmla="*/ 4553 w 4337503"/>
              <a:gd name="connsiteY6" fmla="*/ 1954666 h 5935001"/>
              <a:gd name="connsiteX7" fmla="*/ 49158 w 4337503"/>
              <a:gd name="connsiteY7" fmla="*/ 2724100 h 5935001"/>
              <a:gd name="connsiteX8" fmla="*/ 261031 w 4337503"/>
              <a:gd name="connsiteY8" fmla="*/ 3526988 h 5935001"/>
              <a:gd name="connsiteX9" fmla="*/ 617870 w 4337503"/>
              <a:gd name="connsiteY9" fmla="*/ 4240666 h 5935001"/>
              <a:gd name="connsiteX10" fmla="*/ 1409607 w 4337503"/>
              <a:gd name="connsiteY10" fmla="*/ 5277730 h 5935001"/>
              <a:gd name="connsiteX11" fmla="*/ 2156739 w 4337503"/>
              <a:gd name="connsiteY11" fmla="*/ 5846442 h 5935001"/>
              <a:gd name="connsiteX12" fmla="*/ 2580485 w 4337503"/>
              <a:gd name="connsiteY12" fmla="*/ 5879896 h 5935001"/>
              <a:gd name="connsiteX13" fmla="*/ 2993080 w 4337503"/>
              <a:gd name="connsiteY13" fmla="*/ 5322335 h 5935001"/>
              <a:gd name="connsiteX14" fmla="*/ 3561792 w 4337503"/>
              <a:gd name="connsiteY14" fmla="*/ 3950735 h 5935001"/>
              <a:gd name="connsiteX15" fmla="*/ 4163958 w 4337503"/>
              <a:gd name="connsiteY15" fmla="*/ 2913671 h 5935001"/>
              <a:gd name="connsiteX16" fmla="*/ 4331226 w 4337503"/>
              <a:gd name="connsiteY16" fmla="*/ 2110783 h 5935001"/>
              <a:gd name="connsiteX17" fmla="*/ 4264319 w 4337503"/>
              <a:gd name="connsiteY17" fmla="*/ 1586676 h 5935001"/>
              <a:gd name="connsiteX18" fmla="*/ 3918631 w 4337503"/>
              <a:gd name="connsiteY18" fmla="*/ 906452 h 5935001"/>
              <a:gd name="connsiteX19" fmla="*/ 3271861 w 4337503"/>
              <a:gd name="connsiteY19" fmla="*/ 348891 h 5935001"/>
              <a:gd name="connsiteX20" fmla="*/ 2468973 w 4337503"/>
              <a:gd name="connsiteY20" fmla="*/ 92413 h 5935001"/>
              <a:gd name="connsiteX21" fmla="*/ 1799900 w 4337503"/>
              <a:gd name="connsiteY21" fmla="*/ 3203 h 5935001"/>
              <a:gd name="connsiteX22" fmla="*/ 1666085 w 4337503"/>
              <a:gd name="connsiteY22" fmla="*/ 36657 h 59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37503" h="5935001">
                <a:moveTo>
                  <a:pt x="1666085" y="36657"/>
                </a:moveTo>
                <a:cubicBezTo>
                  <a:pt x="1580592" y="53384"/>
                  <a:pt x="1407748" y="70110"/>
                  <a:pt x="1286943" y="103564"/>
                </a:cubicBezTo>
                <a:cubicBezTo>
                  <a:pt x="1166138" y="137018"/>
                  <a:pt x="1063919" y="170471"/>
                  <a:pt x="941256" y="237378"/>
                </a:cubicBezTo>
                <a:cubicBezTo>
                  <a:pt x="818593" y="304285"/>
                  <a:pt x="658758" y="406506"/>
                  <a:pt x="550963" y="505008"/>
                </a:cubicBezTo>
                <a:cubicBezTo>
                  <a:pt x="443168" y="603510"/>
                  <a:pt x="365109" y="698295"/>
                  <a:pt x="294485" y="828393"/>
                </a:cubicBezTo>
                <a:cubicBezTo>
                  <a:pt x="223861" y="958491"/>
                  <a:pt x="175539" y="1097881"/>
                  <a:pt x="127217" y="1285593"/>
                </a:cubicBezTo>
                <a:cubicBezTo>
                  <a:pt x="78895" y="1473305"/>
                  <a:pt x="17563" y="1714915"/>
                  <a:pt x="4553" y="1954666"/>
                </a:cubicBezTo>
                <a:cubicBezTo>
                  <a:pt x="-8457" y="2194417"/>
                  <a:pt x="6412" y="2462046"/>
                  <a:pt x="49158" y="2724100"/>
                </a:cubicBezTo>
                <a:cubicBezTo>
                  <a:pt x="91904" y="2986154"/>
                  <a:pt x="166246" y="3274227"/>
                  <a:pt x="261031" y="3526988"/>
                </a:cubicBezTo>
                <a:cubicBezTo>
                  <a:pt x="355816" y="3779749"/>
                  <a:pt x="426441" y="3948876"/>
                  <a:pt x="617870" y="4240666"/>
                </a:cubicBezTo>
                <a:cubicBezTo>
                  <a:pt x="809299" y="4532456"/>
                  <a:pt x="1153129" y="5010101"/>
                  <a:pt x="1409607" y="5277730"/>
                </a:cubicBezTo>
                <a:cubicBezTo>
                  <a:pt x="1666085" y="5545359"/>
                  <a:pt x="1961593" y="5746081"/>
                  <a:pt x="2156739" y="5846442"/>
                </a:cubicBezTo>
                <a:cubicBezTo>
                  <a:pt x="2351885" y="5946803"/>
                  <a:pt x="2441095" y="5967247"/>
                  <a:pt x="2580485" y="5879896"/>
                </a:cubicBezTo>
                <a:cubicBezTo>
                  <a:pt x="2719875" y="5792545"/>
                  <a:pt x="2829529" y="5643862"/>
                  <a:pt x="2993080" y="5322335"/>
                </a:cubicBezTo>
                <a:cubicBezTo>
                  <a:pt x="3156631" y="5000808"/>
                  <a:pt x="3366646" y="4352179"/>
                  <a:pt x="3561792" y="3950735"/>
                </a:cubicBezTo>
                <a:cubicBezTo>
                  <a:pt x="3756938" y="3549291"/>
                  <a:pt x="4035719" y="3220330"/>
                  <a:pt x="4163958" y="2913671"/>
                </a:cubicBezTo>
                <a:cubicBezTo>
                  <a:pt x="4292197" y="2607012"/>
                  <a:pt x="4314499" y="2331949"/>
                  <a:pt x="4331226" y="2110783"/>
                </a:cubicBezTo>
                <a:cubicBezTo>
                  <a:pt x="4347953" y="1889617"/>
                  <a:pt x="4333085" y="1787398"/>
                  <a:pt x="4264319" y="1586676"/>
                </a:cubicBezTo>
                <a:cubicBezTo>
                  <a:pt x="4195553" y="1385954"/>
                  <a:pt x="4084041" y="1112749"/>
                  <a:pt x="3918631" y="906452"/>
                </a:cubicBezTo>
                <a:cubicBezTo>
                  <a:pt x="3753221" y="700155"/>
                  <a:pt x="3513471" y="484564"/>
                  <a:pt x="3271861" y="348891"/>
                </a:cubicBezTo>
                <a:cubicBezTo>
                  <a:pt x="3030251" y="213218"/>
                  <a:pt x="2714300" y="150028"/>
                  <a:pt x="2468973" y="92413"/>
                </a:cubicBezTo>
                <a:cubicBezTo>
                  <a:pt x="2223646" y="34798"/>
                  <a:pt x="1929998" y="16213"/>
                  <a:pt x="1799900" y="3203"/>
                </a:cubicBezTo>
                <a:cubicBezTo>
                  <a:pt x="1669802" y="-9807"/>
                  <a:pt x="1751578" y="19930"/>
                  <a:pt x="1666085" y="36657"/>
                </a:cubicBezTo>
                <a:close/>
              </a:path>
            </a:pathLst>
          </a:custGeom>
          <a:solidFill>
            <a:srgbClr val="63F0F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 rot="10496998">
            <a:off x="5492180" y="5336190"/>
            <a:ext cx="587487" cy="752473"/>
          </a:xfrm>
          <a:custGeom>
            <a:avLst/>
            <a:gdLst>
              <a:gd name="connsiteX0" fmla="*/ 1666085 w 4337503"/>
              <a:gd name="connsiteY0" fmla="*/ 36657 h 5935001"/>
              <a:gd name="connsiteX1" fmla="*/ 1286943 w 4337503"/>
              <a:gd name="connsiteY1" fmla="*/ 103564 h 5935001"/>
              <a:gd name="connsiteX2" fmla="*/ 941256 w 4337503"/>
              <a:gd name="connsiteY2" fmla="*/ 237378 h 5935001"/>
              <a:gd name="connsiteX3" fmla="*/ 550963 w 4337503"/>
              <a:gd name="connsiteY3" fmla="*/ 505008 h 5935001"/>
              <a:gd name="connsiteX4" fmla="*/ 294485 w 4337503"/>
              <a:gd name="connsiteY4" fmla="*/ 828393 h 5935001"/>
              <a:gd name="connsiteX5" fmla="*/ 127217 w 4337503"/>
              <a:gd name="connsiteY5" fmla="*/ 1285593 h 5935001"/>
              <a:gd name="connsiteX6" fmla="*/ 4553 w 4337503"/>
              <a:gd name="connsiteY6" fmla="*/ 1954666 h 5935001"/>
              <a:gd name="connsiteX7" fmla="*/ 49158 w 4337503"/>
              <a:gd name="connsiteY7" fmla="*/ 2724100 h 5935001"/>
              <a:gd name="connsiteX8" fmla="*/ 261031 w 4337503"/>
              <a:gd name="connsiteY8" fmla="*/ 3526988 h 5935001"/>
              <a:gd name="connsiteX9" fmla="*/ 617870 w 4337503"/>
              <a:gd name="connsiteY9" fmla="*/ 4240666 h 5935001"/>
              <a:gd name="connsiteX10" fmla="*/ 1409607 w 4337503"/>
              <a:gd name="connsiteY10" fmla="*/ 5277730 h 5935001"/>
              <a:gd name="connsiteX11" fmla="*/ 2156739 w 4337503"/>
              <a:gd name="connsiteY11" fmla="*/ 5846442 h 5935001"/>
              <a:gd name="connsiteX12" fmla="*/ 2580485 w 4337503"/>
              <a:gd name="connsiteY12" fmla="*/ 5879896 h 5935001"/>
              <a:gd name="connsiteX13" fmla="*/ 2993080 w 4337503"/>
              <a:gd name="connsiteY13" fmla="*/ 5322335 h 5935001"/>
              <a:gd name="connsiteX14" fmla="*/ 3561792 w 4337503"/>
              <a:gd name="connsiteY14" fmla="*/ 3950735 h 5935001"/>
              <a:gd name="connsiteX15" fmla="*/ 4163958 w 4337503"/>
              <a:gd name="connsiteY15" fmla="*/ 2913671 h 5935001"/>
              <a:gd name="connsiteX16" fmla="*/ 4331226 w 4337503"/>
              <a:gd name="connsiteY16" fmla="*/ 2110783 h 5935001"/>
              <a:gd name="connsiteX17" fmla="*/ 4264319 w 4337503"/>
              <a:gd name="connsiteY17" fmla="*/ 1586676 h 5935001"/>
              <a:gd name="connsiteX18" fmla="*/ 3918631 w 4337503"/>
              <a:gd name="connsiteY18" fmla="*/ 906452 h 5935001"/>
              <a:gd name="connsiteX19" fmla="*/ 3271861 w 4337503"/>
              <a:gd name="connsiteY19" fmla="*/ 348891 h 5935001"/>
              <a:gd name="connsiteX20" fmla="*/ 2468973 w 4337503"/>
              <a:gd name="connsiteY20" fmla="*/ 92413 h 5935001"/>
              <a:gd name="connsiteX21" fmla="*/ 1799900 w 4337503"/>
              <a:gd name="connsiteY21" fmla="*/ 3203 h 5935001"/>
              <a:gd name="connsiteX22" fmla="*/ 1666085 w 4337503"/>
              <a:gd name="connsiteY22" fmla="*/ 36657 h 59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37503" h="5935001">
                <a:moveTo>
                  <a:pt x="1666085" y="36657"/>
                </a:moveTo>
                <a:cubicBezTo>
                  <a:pt x="1580592" y="53384"/>
                  <a:pt x="1407748" y="70110"/>
                  <a:pt x="1286943" y="103564"/>
                </a:cubicBezTo>
                <a:cubicBezTo>
                  <a:pt x="1166138" y="137018"/>
                  <a:pt x="1063919" y="170471"/>
                  <a:pt x="941256" y="237378"/>
                </a:cubicBezTo>
                <a:cubicBezTo>
                  <a:pt x="818593" y="304285"/>
                  <a:pt x="658758" y="406506"/>
                  <a:pt x="550963" y="505008"/>
                </a:cubicBezTo>
                <a:cubicBezTo>
                  <a:pt x="443168" y="603510"/>
                  <a:pt x="365109" y="698295"/>
                  <a:pt x="294485" y="828393"/>
                </a:cubicBezTo>
                <a:cubicBezTo>
                  <a:pt x="223861" y="958491"/>
                  <a:pt x="175539" y="1097881"/>
                  <a:pt x="127217" y="1285593"/>
                </a:cubicBezTo>
                <a:cubicBezTo>
                  <a:pt x="78895" y="1473305"/>
                  <a:pt x="17563" y="1714915"/>
                  <a:pt x="4553" y="1954666"/>
                </a:cubicBezTo>
                <a:cubicBezTo>
                  <a:pt x="-8457" y="2194417"/>
                  <a:pt x="6412" y="2462046"/>
                  <a:pt x="49158" y="2724100"/>
                </a:cubicBezTo>
                <a:cubicBezTo>
                  <a:pt x="91904" y="2986154"/>
                  <a:pt x="166246" y="3274227"/>
                  <a:pt x="261031" y="3526988"/>
                </a:cubicBezTo>
                <a:cubicBezTo>
                  <a:pt x="355816" y="3779749"/>
                  <a:pt x="426441" y="3948876"/>
                  <a:pt x="617870" y="4240666"/>
                </a:cubicBezTo>
                <a:cubicBezTo>
                  <a:pt x="809299" y="4532456"/>
                  <a:pt x="1153129" y="5010101"/>
                  <a:pt x="1409607" y="5277730"/>
                </a:cubicBezTo>
                <a:cubicBezTo>
                  <a:pt x="1666085" y="5545359"/>
                  <a:pt x="1961593" y="5746081"/>
                  <a:pt x="2156739" y="5846442"/>
                </a:cubicBezTo>
                <a:cubicBezTo>
                  <a:pt x="2351885" y="5946803"/>
                  <a:pt x="2441095" y="5967247"/>
                  <a:pt x="2580485" y="5879896"/>
                </a:cubicBezTo>
                <a:cubicBezTo>
                  <a:pt x="2719875" y="5792545"/>
                  <a:pt x="2829529" y="5643862"/>
                  <a:pt x="2993080" y="5322335"/>
                </a:cubicBezTo>
                <a:cubicBezTo>
                  <a:pt x="3156631" y="5000808"/>
                  <a:pt x="3366646" y="4352179"/>
                  <a:pt x="3561792" y="3950735"/>
                </a:cubicBezTo>
                <a:cubicBezTo>
                  <a:pt x="3756938" y="3549291"/>
                  <a:pt x="4035719" y="3220330"/>
                  <a:pt x="4163958" y="2913671"/>
                </a:cubicBezTo>
                <a:cubicBezTo>
                  <a:pt x="4292197" y="2607012"/>
                  <a:pt x="4314499" y="2331949"/>
                  <a:pt x="4331226" y="2110783"/>
                </a:cubicBezTo>
                <a:cubicBezTo>
                  <a:pt x="4347953" y="1889617"/>
                  <a:pt x="4333085" y="1787398"/>
                  <a:pt x="4264319" y="1586676"/>
                </a:cubicBezTo>
                <a:cubicBezTo>
                  <a:pt x="4195553" y="1385954"/>
                  <a:pt x="4084041" y="1112749"/>
                  <a:pt x="3918631" y="906452"/>
                </a:cubicBezTo>
                <a:cubicBezTo>
                  <a:pt x="3753221" y="700155"/>
                  <a:pt x="3513471" y="484564"/>
                  <a:pt x="3271861" y="348891"/>
                </a:cubicBezTo>
                <a:cubicBezTo>
                  <a:pt x="3030251" y="213218"/>
                  <a:pt x="2714300" y="150028"/>
                  <a:pt x="2468973" y="92413"/>
                </a:cubicBezTo>
                <a:cubicBezTo>
                  <a:pt x="2223646" y="34798"/>
                  <a:pt x="1929998" y="16213"/>
                  <a:pt x="1799900" y="3203"/>
                </a:cubicBezTo>
                <a:cubicBezTo>
                  <a:pt x="1669802" y="-9807"/>
                  <a:pt x="1751578" y="19930"/>
                  <a:pt x="1666085" y="36657"/>
                </a:cubicBezTo>
                <a:close/>
              </a:path>
            </a:pathLst>
          </a:custGeom>
          <a:solidFill>
            <a:srgbClr val="63F0F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Group 164"/>
          <p:cNvGrpSpPr/>
          <p:nvPr/>
        </p:nvGrpSpPr>
        <p:grpSpPr>
          <a:xfrm rot="11102874" flipH="1">
            <a:off x="6666393" y="5464209"/>
            <a:ext cx="458299" cy="469202"/>
            <a:chOff x="481526" y="641848"/>
            <a:chExt cx="2999736" cy="4144853"/>
          </a:xfrm>
        </p:grpSpPr>
        <p:sp>
          <p:nvSpPr>
            <p:cNvPr id="166" name="Freeform 165"/>
            <p:cNvSpPr/>
            <p:nvPr/>
          </p:nvSpPr>
          <p:spPr>
            <a:xfrm rot="12444905">
              <a:off x="481526" y="641848"/>
              <a:ext cx="2819348" cy="4144853"/>
            </a:xfrm>
            <a:custGeom>
              <a:avLst/>
              <a:gdLst>
                <a:gd name="connsiteX0" fmla="*/ 51995 w 1844671"/>
                <a:gd name="connsiteY0" fmla="*/ 17607 h 2796004"/>
                <a:gd name="connsiteX1" fmla="*/ 174659 w 1844671"/>
                <a:gd name="connsiteY1" fmla="*/ 530563 h 2796004"/>
                <a:gd name="connsiteX2" fmla="*/ 7390 w 1844671"/>
                <a:gd name="connsiteY2" fmla="*/ 1500719 h 2796004"/>
                <a:gd name="connsiteX3" fmla="*/ 74298 w 1844671"/>
                <a:gd name="connsiteY3" fmla="*/ 2214397 h 2796004"/>
                <a:gd name="connsiteX4" fmla="*/ 464590 w 1844671"/>
                <a:gd name="connsiteY4" fmla="*/ 2615841 h 2796004"/>
                <a:gd name="connsiteX5" fmla="*/ 999849 w 1844671"/>
                <a:gd name="connsiteY5" fmla="*/ 2794261 h 2796004"/>
                <a:gd name="connsiteX6" fmla="*/ 1568561 w 1844671"/>
                <a:gd name="connsiteY6" fmla="*/ 2671597 h 2796004"/>
                <a:gd name="connsiteX7" fmla="*/ 1836190 w 1844671"/>
                <a:gd name="connsiteY7" fmla="*/ 2158641 h 2796004"/>
                <a:gd name="connsiteX8" fmla="*/ 1735829 w 1844671"/>
                <a:gd name="connsiteY8" fmla="*/ 1322300 h 2796004"/>
                <a:gd name="connsiteX9" fmla="*/ 1323234 w 1844671"/>
                <a:gd name="connsiteY9" fmla="*/ 787041 h 2796004"/>
                <a:gd name="connsiteX10" fmla="*/ 542649 w 1844671"/>
                <a:gd name="connsiteY10" fmla="*/ 184875 h 2796004"/>
                <a:gd name="connsiteX11" fmla="*/ 51995 w 1844671"/>
                <a:gd name="connsiteY11" fmla="*/ 17607 h 279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4671" h="2796004">
                  <a:moveTo>
                    <a:pt x="51995" y="17607"/>
                  </a:moveTo>
                  <a:cubicBezTo>
                    <a:pt x="-9337" y="75222"/>
                    <a:pt x="182093" y="283378"/>
                    <a:pt x="174659" y="530563"/>
                  </a:cubicBezTo>
                  <a:cubicBezTo>
                    <a:pt x="167225" y="777748"/>
                    <a:pt x="24117" y="1220080"/>
                    <a:pt x="7390" y="1500719"/>
                  </a:cubicBezTo>
                  <a:cubicBezTo>
                    <a:pt x="-9337" y="1781358"/>
                    <a:pt x="-1902" y="2028543"/>
                    <a:pt x="74298" y="2214397"/>
                  </a:cubicBezTo>
                  <a:cubicBezTo>
                    <a:pt x="150498" y="2400251"/>
                    <a:pt x="310332" y="2519197"/>
                    <a:pt x="464590" y="2615841"/>
                  </a:cubicBezTo>
                  <a:cubicBezTo>
                    <a:pt x="618849" y="2712485"/>
                    <a:pt x="815854" y="2784968"/>
                    <a:pt x="999849" y="2794261"/>
                  </a:cubicBezTo>
                  <a:cubicBezTo>
                    <a:pt x="1183844" y="2803554"/>
                    <a:pt x="1429171" y="2777534"/>
                    <a:pt x="1568561" y="2671597"/>
                  </a:cubicBezTo>
                  <a:cubicBezTo>
                    <a:pt x="1707951" y="2565660"/>
                    <a:pt x="1808312" y="2383524"/>
                    <a:pt x="1836190" y="2158641"/>
                  </a:cubicBezTo>
                  <a:cubicBezTo>
                    <a:pt x="1864068" y="1933758"/>
                    <a:pt x="1821322" y="1550900"/>
                    <a:pt x="1735829" y="1322300"/>
                  </a:cubicBezTo>
                  <a:cubicBezTo>
                    <a:pt x="1650336" y="1093700"/>
                    <a:pt x="1522097" y="976612"/>
                    <a:pt x="1323234" y="787041"/>
                  </a:cubicBezTo>
                  <a:cubicBezTo>
                    <a:pt x="1124371" y="597470"/>
                    <a:pt x="748946" y="318690"/>
                    <a:pt x="542649" y="184875"/>
                  </a:cubicBezTo>
                  <a:cubicBezTo>
                    <a:pt x="336352" y="51060"/>
                    <a:pt x="113327" y="-40008"/>
                    <a:pt x="51995" y="17607"/>
                  </a:cubicBezTo>
                  <a:close/>
                </a:path>
              </a:pathLst>
            </a:custGeom>
            <a:gradFill flip="none" rotWithShape="1">
              <a:gsLst>
                <a:gs pos="46000">
                  <a:srgbClr val="FFFF00"/>
                </a:gs>
                <a:gs pos="100000">
                  <a:schemeClr val="accent2">
                    <a:lumMod val="20000"/>
                    <a:lumOff val="80000"/>
                  </a:schemeClr>
                </a:gs>
                <a:gs pos="98000">
                  <a:schemeClr val="accent6">
                    <a:lumMod val="20000"/>
                    <a:lumOff val="80000"/>
                  </a:schemeClr>
                </a:gs>
                <a:gs pos="86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4">
                  <a:lumMod val="20000"/>
                  <a:lumOff val="80000"/>
                  <a:alpha val="40000"/>
                </a:schemeClr>
              </a:glow>
              <a:outerShdw blurRad="50800" dist="50800" algn="ctr" rotWithShape="0">
                <a:srgbClr val="FFFFAF">
                  <a:alpha val="42745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1553479" y="1247958"/>
              <a:ext cx="1927783" cy="2503427"/>
              <a:chOff x="1553479" y="1247958"/>
              <a:chExt cx="1927783" cy="2503427"/>
            </a:xfrm>
          </p:grpSpPr>
          <p:pic>
            <p:nvPicPr>
              <p:cNvPr id="168" name="Picture 16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3479" y="1247958"/>
                <a:ext cx="1386817" cy="1696000"/>
              </a:xfrm>
              <a:prstGeom prst="rect">
                <a:avLst/>
              </a:prstGeom>
            </p:spPr>
          </p:pic>
          <p:pic>
            <p:nvPicPr>
              <p:cNvPr id="169" name="Picture 16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3245" y="1500066"/>
                <a:ext cx="308017" cy="280381"/>
              </a:xfrm>
              <a:prstGeom prst="rect">
                <a:avLst/>
              </a:prstGeom>
            </p:spPr>
          </p:pic>
          <p:pic>
            <p:nvPicPr>
              <p:cNvPr id="170" name="Picture 16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7539" y="3534541"/>
                <a:ext cx="238219" cy="216844"/>
              </a:xfrm>
              <a:prstGeom prst="rect">
                <a:avLst/>
              </a:prstGeom>
            </p:spPr>
          </p:pic>
        </p:grpSp>
      </p:grpSp>
      <p:grpSp>
        <p:nvGrpSpPr>
          <p:cNvPr id="171" name="Group 170"/>
          <p:cNvGrpSpPr/>
          <p:nvPr/>
        </p:nvGrpSpPr>
        <p:grpSpPr>
          <a:xfrm rot="10497126">
            <a:off x="5586569" y="5471386"/>
            <a:ext cx="455453" cy="514875"/>
            <a:chOff x="481526" y="641848"/>
            <a:chExt cx="2999736" cy="4144853"/>
          </a:xfrm>
        </p:grpSpPr>
        <p:sp>
          <p:nvSpPr>
            <p:cNvPr id="172" name="Freeform 171"/>
            <p:cNvSpPr/>
            <p:nvPr/>
          </p:nvSpPr>
          <p:spPr>
            <a:xfrm rot="12444905">
              <a:off x="481526" y="641848"/>
              <a:ext cx="2819348" cy="4144853"/>
            </a:xfrm>
            <a:custGeom>
              <a:avLst/>
              <a:gdLst>
                <a:gd name="connsiteX0" fmla="*/ 51995 w 1844671"/>
                <a:gd name="connsiteY0" fmla="*/ 17607 h 2796004"/>
                <a:gd name="connsiteX1" fmla="*/ 174659 w 1844671"/>
                <a:gd name="connsiteY1" fmla="*/ 530563 h 2796004"/>
                <a:gd name="connsiteX2" fmla="*/ 7390 w 1844671"/>
                <a:gd name="connsiteY2" fmla="*/ 1500719 h 2796004"/>
                <a:gd name="connsiteX3" fmla="*/ 74298 w 1844671"/>
                <a:gd name="connsiteY3" fmla="*/ 2214397 h 2796004"/>
                <a:gd name="connsiteX4" fmla="*/ 464590 w 1844671"/>
                <a:gd name="connsiteY4" fmla="*/ 2615841 h 2796004"/>
                <a:gd name="connsiteX5" fmla="*/ 999849 w 1844671"/>
                <a:gd name="connsiteY5" fmla="*/ 2794261 h 2796004"/>
                <a:gd name="connsiteX6" fmla="*/ 1568561 w 1844671"/>
                <a:gd name="connsiteY6" fmla="*/ 2671597 h 2796004"/>
                <a:gd name="connsiteX7" fmla="*/ 1836190 w 1844671"/>
                <a:gd name="connsiteY7" fmla="*/ 2158641 h 2796004"/>
                <a:gd name="connsiteX8" fmla="*/ 1735829 w 1844671"/>
                <a:gd name="connsiteY8" fmla="*/ 1322300 h 2796004"/>
                <a:gd name="connsiteX9" fmla="*/ 1323234 w 1844671"/>
                <a:gd name="connsiteY9" fmla="*/ 787041 h 2796004"/>
                <a:gd name="connsiteX10" fmla="*/ 542649 w 1844671"/>
                <a:gd name="connsiteY10" fmla="*/ 184875 h 2796004"/>
                <a:gd name="connsiteX11" fmla="*/ 51995 w 1844671"/>
                <a:gd name="connsiteY11" fmla="*/ 17607 h 279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4671" h="2796004">
                  <a:moveTo>
                    <a:pt x="51995" y="17607"/>
                  </a:moveTo>
                  <a:cubicBezTo>
                    <a:pt x="-9337" y="75222"/>
                    <a:pt x="182093" y="283378"/>
                    <a:pt x="174659" y="530563"/>
                  </a:cubicBezTo>
                  <a:cubicBezTo>
                    <a:pt x="167225" y="777748"/>
                    <a:pt x="24117" y="1220080"/>
                    <a:pt x="7390" y="1500719"/>
                  </a:cubicBezTo>
                  <a:cubicBezTo>
                    <a:pt x="-9337" y="1781358"/>
                    <a:pt x="-1902" y="2028543"/>
                    <a:pt x="74298" y="2214397"/>
                  </a:cubicBezTo>
                  <a:cubicBezTo>
                    <a:pt x="150498" y="2400251"/>
                    <a:pt x="310332" y="2519197"/>
                    <a:pt x="464590" y="2615841"/>
                  </a:cubicBezTo>
                  <a:cubicBezTo>
                    <a:pt x="618849" y="2712485"/>
                    <a:pt x="815854" y="2784968"/>
                    <a:pt x="999849" y="2794261"/>
                  </a:cubicBezTo>
                  <a:cubicBezTo>
                    <a:pt x="1183844" y="2803554"/>
                    <a:pt x="1429171" y="2777534"/>
                    <a:pt x="1568561" y="2671597"/>
                  </a:cubicBezTo>
                  <a:cubicBezTo>
                    <a:pt x="1707951" y="2565660"/>
                    <a:pt x="1808312" y="2383524"/>
                    <a:pt x="1836190" y="2158641"/>
                  </a:cubicBezTo>
                  <a:cubicBezTo>
                    <a:pt x="1864068" y="1933758"/>
                    <a:pt x="1821322" y="1550900"/>
                    <a:pt x="1735829" y="1322300"/>
                  </a:cubicBezTo>
                  <a:cubicBezTo>
                    <a:pt x="1650336" y="1093700"/>
                    <a:pt x="1522097" y="976612"/>
                    <a:pt x="1323234" y="787041"/>
                  </a:cubicBezTo>
                  <a:cubicBezTo>
                    <a:pt x="1124371" y="597470"/>
                    <a:pt x="748946" y="318690"/>
                    <a:pt x="542649" y="184875"/>
                  </a:cubicBezTo>
                  <a:cubicBezTo>
                    <a:pt x="336352" y="51060"/>
                    <a:pt x="113327" y="-40008"/>
                    <a:pt x="51995" y="17607"/>
                  </a:cubicBezTo>
                  <a:close/>
                </a:path>
              </a:pathLst>
            </a:custGeom>
            <a:gradFill flip="none" rotWithShape="1">
              <a:gsLst>
                <a:gs pos="46000">
                  <a:srgbClr val="FFFF00"/>
                </a:gs>
                <a:gs pos="100000">
                  <a:schemeClr val="accent2">
                    <a:lumMod val="20000"/>
                    <a:lumOff val="80000"/>
                  </a:schemeClr>
                </a:gs>
                <a:gs pos="98000">
                  <a:schemeClr val="accent6">
                    <a:lumMod val="20000"/>
                    <a:lumOff val="80000"/>
                  </a:schemeClr>
                </a:gs>
                <a:gs pos="86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4">
                  <a:lumMod val="20000"/>
                  <a:lumOff val="80000"/>
                  <a:alpha val="40000"/>
                </a:schemeClr>
              </a:glow>
              <a:outerShdw blurRad="50800" dist="50800" algn="ctr" rotWithShape="0">
                <a:srgbClr val="FFFFAF">
                  <a:alpha val="42745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1553479" y="1247958"/>
              <a:ext cx="1927783" cy="2503427"/>
              <a:chOff x="1553479" y="1247958"/>
              <a:chExt cx="1927783" cy="2503427"/>
            </a:xfrm>
          </p:grpSpPr>
          <p:pic>
            <p:nvPicPr>
              <p:cNvPr id="174" name="Picture 17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3479" y="1247958"/>
                <a:ext cx="1386817" cy="1696000"/>
              </a:xfrm>
              <a:prstGeom prst="rect">
                <a:avLst/>
              </a:prstGeom>
            </p:spPr>
          </p:pic>
          <p:pic>
            <p:nvPicPr>
              <p:cNvPr id="175" name="Picture 17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3245" y="1500066"/>
                <a:ext cx="308017" cy="280381"/>
              </a:xfrm>
              <a:prstGeom prst="rect">
                <a:avLst/>
              </a:prstGeom>
            </p:spPr>
          </p:pic>
          <p:pic>
            <p:nvPicPr>
              <p:cNvPr id="176" name="Picture 17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7539" y="3534541"/>
                <a:ext cx="238219" cy="216844"/>
              </a:xfrm>
              <a:prstGeom prst="rect">
                <a:avLst/>
              </a:prstGeom>
            </p:spPr>
          </p:pic>
        </p:grpSp>
      </p:grpSp>
      <p:sp>
        <p:nvSpPr>
          <p:cNvPr id="177" name="TextBox 176"/>
          <p:cNvSpPr txBox="1"/>
          <p:nvPr/>
        </p:nvSpPr>
        <p:spPr>
          <a:xfrm>
            <a:off x="5116413" y="2716494"/>
            <a:ext cx="11176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Paraffin oil</a:t>
            </a:r>
          </a:p>
        </p:txBody>
      </p:sp>
      <p:pic>
        <p:nvPicPr>
          <p:cNvPr id="179" name="Picture 178" descr="C:\Users\Dr-Bahramian\Desktop\CRW Nano\SEM results\S\Image 6.pn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1"/>
          <a:stretch/>
        </p:blipFill>
        <p:spPr bwMode="auto">
          <a:xfrm flipH="1">
            <a:off x="566463" y="4023608"/>
            <a:ext cx="2494602" cy="1459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0" name="Text Box 2"/>
          <p:cNvSpPr txBox="1">
            <a:spLocks noChangeArrowheads="1"/>
          </p:cNvSpPr>
          <p:nvPr/>
        </p:nvSpPr>
        <p:spPr bwMode="auto">
          <a:xfrm>
            <a:off x="368169" y="5571706"/>
            <a:ext cx="2841059" cy="3542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6241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PES-PUMA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solidFill>
                  <a:srgbClr val="6241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Membrane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6241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485523" y="1842489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en-US" sz="1600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b="1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baseline="-25000" dirty="0" err="1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5039547" y="3169100"/>
            <a:ext cx="1322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600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600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" b="1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baseline="-25000" dirty="0" err="1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5662113" y="2063005"/>
            <a:ext cx="849808" cy="379465"/>
          </a:xfrm>
          <a:prstGeom prst="straightConnector1">
            <a:avLst/>
          </a:prstGeom>
          <a:ln w="9525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958056" y="6210335"/>
            <a:ext cx="5965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en-US" sz="2000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b="1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baseline="-25000" dirty="0" err="1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000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Na</a:t>
            </a:r>
            <a:r>
              <a:rPr lang="en-US" sz="2000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000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" b="1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baseline="-25000" dirty="0" err="1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000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</a:t>
            </a:r>
            <a:r>
              <a:rPr lang="en-US" sz="2000" b="1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000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800" b="1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000" b="1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+ 2NaCl</a:t>
            </a:r>
            <a:r>
              <a:rPr lang="en-US" sz="800" b="1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baseline="-25000" dirty="0" err="1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000" b="1" baseline="-25000" dirty="0">
                <a:solidFill>
                  <a:srgbClr val="0000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520000" y="6421541"/>
            <a:ext cx="576000" cy="0"/>
          </a:xfrm>
          <a:prstGeom prst="straightConnector1">
            <a:avLst/>
          </a:prstGeom>
          <a:ln w="22225">
            <a:solidFill>
              <a:srgbClr val="0000B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Chart 51"/>
          <p:cNvGraphicFramePr/>
          <p:nvPr>
            <p:extLst>
              <p:ext uri="{D42A27DB-BD31-4B8C-83A1-F6EECF244321}">
                <p14:modId xmlns:p14="http://schemas.microsoft.com/office/powerpoint/2010/main" val="3357317453"/>
              </p:ext>
            </p:extLst>
          </p:nvPr>
        </p:nvGraphicFramePr>
        <p:xfrm>
          <a:off x="8500777" y="1440283"/>
          <a:ext cx="3397942" cy="217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9914979" y="1679735"/>
            <a:ext cx="1638656" cy="43742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 size: 47.8 µm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7" name="Chart 56"/>
          <p:cNvGraphicFramePr/>
          <p:nvPr>
            <p:extLst>
              <p:ext uri="{D42A27DB-BD31-4B8C-83A1-F6EECF244321}">
                <p14:modId xmlns:p14="http://schemas.microsoft.com/office/powerpoint/2010/main" val="4235165040"/>
              </p:ext>
            </p:extLst>
          </p:nvPr>
        </p:nvGraphicFramePr>
        <p:xfrm>
          <a:off x="8517573" y="4242266"/>
          <a:ext cx="3364350" cy="231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9404991" y="4593402"/>
            <a:ext cx="1691530" cy="41549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Mean size: 3.7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µ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 rot="5400000">
            <a:off x="10100351" y="3651444"/>
            <a:ext cx="544393" cy="660013"/>
          </a:xfrm>
          <a:prstGeom prst="stripedRightArrow">
            <a:avLst>
              <a:gd name="adj1" fmla="val 56675"/>
              <a:gd name="adj2" fmla="val 55870"/>
            </a:avLst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9588882" y="4260755"/>
            <a:ext cx="2053211" cy="3861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kumimoji="0" lang="en-US" altLang="en-US" sz="1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iltration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Striped Right Arrow 58"/>
          <p:cNvSpPr/>
          <p:nvPr/>
        </p:nvSpPr>
        <p:spPr>
          <a:xfrm rot="5400000">
            <a:off x="6629010" y="3175105"/>
            <a:ext cx="672023" cy="660013"/>
          </a:xfrm>
          <a:prstGeom prst="stripedRightArrow">
            <a:avLst>
              <a:gd name="adj1" fmla="val 56675"/>
              <a:gd name="adj2" fmla="val 55870"/>
            </a:avLst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0496998">
            <a:off x="4166866" y="5270266"/>
            <a:ext cx="587487" cy="752473"/>
          </a:xfrm>
          <a:custGeom>
            <a:avLst/>
            <a:gdLst>
              <a:gd name="connsiteX0" fmla="*/ 1666085 w 4337503"/>
              <a:gd name="connsiteY0" fmla="*/ 36657 h 5935001"/>
              <a:gd name="connsiteX1" fmla="*/ 1286943 w 4337503"/>
              <a:gd name="connsiteY1" fmla="*/ 103564 h 5935001"/>
              <a:gd name="connsiteX2" fmla="*/ 941256 w 4337503"/>
              <a:gd name="connsiteY2" fmla="*/ 237378 h 5935001"/>
              <a:gd name="connsiteX3" fmla="*/ 550963 w 4337503"/>
              <a:gd name="connsiteY3" fmla="*/ 505008 h 5935001"/>
              <a:gd name="connsiteX4" fmla="*/ 294485 w 4337503"/>
              <a:gd name="connsiteY4" fmla="*/ 828393 h 5935001"/>
              <a:gd name="connsiteX5" fmla="*/ 127217 w 4337503"/>
              <a:gd name="connsiteY5" fmla="*/ 1285593 h 5935001"/>
              <a:gd name="connsiteX6" fmla="*/ 4553 w 4337503"/>
              <a:gd name="connsiteY6" fmla="*/ 1954666 h 5935001"/>
              <a:gd name="connsiteX7" fmla="*/ 49158 w 4337503"/>
              <a:gd name="connsiteY7" fmla="*/ 2724100 h 5935001"/>
              <a:gd name="connsiteX8" fmla="*/ 261031 w 4337503"/>
              <a:gd name="connsiteY8" fmla="*/ 3526988 h 5935001"/>
              <a:gd name="connsiteX9" fmla="*/ 617870 w 4337503"/>
              <a:gd name="connsiteY9" fmla="*/ 4240666 h 5935001"/>
              <a:gd name="connsiteX10" fmla="*/ 1409607 w 4337503"/>
              <a:gd name="connsiteY10" fmla="*/ 5277730 h 5935001"/>
              <a:gd name="connsiteX11" fmla="*/ 2156739 w 4337503"/>
              <a:gd name="connsiteY11" fmla="*/ 5846442 h 5935001"/>
              <a:gd name="connsiteX12" fmla="*/ 2580485 w 4337503"/>
              <a:gd name="connsiteY12" fmla="*/ 5879896 h 5935001"/>
              <a:gd name="connsiteX13" fmla="*/ 2993080 w 4337503"/>
              <a:gd name="connsiteY13" fmla="*/ 5322335 h 5935001"/>
              <a:gd name="connsiteX14" fmla="*/ 3561792 w 4337503"/>
              <a:gd name="connsiteY14" fmla="*/ 3950735 h 5935001"/>
              <a:gd name="connsiteX15" fmla="*/ 4163958 w 4337503"/>
              <a:gd name="connsiteY15" fmla="*/ 2913671 h 5935001"/>
              <a:gd name="connsiteX16" fmla="*/ 4331226 w 4337503"/>
              <a:gd name="connsiteY16" fmla="*/ 2110783 h 5935001"/>
              <a:gd name="connsiteX17" fmla="*/ 4264319 w 4337503"/>
              <a:gd name="connsiteY17" fmla="*/ 1586676 h 5935001"/>
              <a:gd name="connsiteX18" fmla="*/ 3918631 w 4337503"/>
              <a:gd name="connsiteY18" fmla="*/ 906452 h 5935001"/>
              <a:gd name="connsiteX19" fmla="*/ 3271861 w 4337503"/>
              <a:gd name="connsiteY19" fmla="*/ 348891 h 5935001"/>
              <a:gd name="connsiteX20" fmla="*/ 2468973 w 4337503"/>
              <a:gd name="connsiteY20" fmla="*/ 92413 h 5935001"/>
              <a:gd name="connsiteX21" fmla="*/ 1799900 w 4337503"/>
              <a:gd name="connsiteY21" fmla="*/ 3203 h 5935001"/>
              <a:gd name="connsiteX22" fmla="*/ 1666085 w 4337503"/>
              <a:gd name="connsiteY22" fmla="*/ 36657 h 593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37503" h="5935001">
                <a:moveTo>
                  <a:pt x="1666085" y="36657"/>
                </a:moveTo>
                <a:cubicBezTo>
                  <a:pt x="1580592" y="53384"/>
                  <a:pt x="1407748" y="70110"/>
                  <a:pt x="1286943" y="103564"/>
                </a:cubicBezTo>
                <a:cubicBezTo>
                  <a:pt x="1166138" y="137018"/>
                  <a:pt x="1063919" y="170471"/>
                  <a:pt x="941256" y="237378"/>
                </a:cubicBezTo>
                <a:cubicBezTo>
                  <a:pt x="818593" y="304285"/>
                  <a:pt x="658758" y="406506"/>
                  <a:pt x="550963" y="505008"/>
                </a:cubicBezTo>
                <a:cubicBezTo>
                  <a:pt x="443168" y="603510"/>
                  <a:pt x="365109" y="698295"/>
                  <a:pt x="294485" y="828393"/>
                </a:cubicBezTo>
                <a:cubicBezTo>
                  <a:pt x="223861" y="958491"/>
                  <a:pt x="175539" y="1097881"/>
                  <a:pt x="127217" y="1285593"/>
                </a:cubicBezTo>
                <a:cubicBezTo>
                  <a:pt x="78895" y="1473305"/>
                  <a:pt x="17563" y="1714915"/>
                  <a:pt x="4553" y="1954666"/>
                </a:cubicBezTo>
                <a:cubicBezTo>
                  <a:pt x="-8457" y="2194417"/>
                  <a:pt x="6412" y="2462046"/>
                  <a:pt x="49158" y="2724100"/>
                </a:cubicBezTo>
                <a:cubicBezTo>
                  <a:pt x="91904" y="2986154"/>
                  <a:pt x="166246" y="3274227"/>
                  <a:pt x="261031" y="3526988"/>
                </a:cubicBezTo>
                <a:cubicBezTo>
                  <a:pt x="355816" y="3779749"/>
                  <a:pt x="426441" y="3948876"/>
                  <a:pt x="617870" y="4240666"/>
                </a:cubicBezTo>
                <a:cubicBezTo>
                  <a:pt x="809299" y="4532456"/>
                  <a:pt x="1153129" y="5010101"/>
                  <a:pt x="1409607" y="5277730"/>
                </a:cubicBezTo>
                <a:cubicBezTo>
                  <a:pt x="1666085" y="5545359"/>
                  <a:pt x="1961593" y="5746081"/>
                  <a:pt x="2156739" y="5846442"/>
                </a:cubicBezTo>
                <a:cubicBezTo>
                  <a:pt x="2351885" y="5946803"/>
                  <a:pt x="2441095" y="5967247"/>
                  <a:pt x="2580485" y="5879896"/>
                </a:cubicBezTo>
                <a:cubicBezTo>
                  <a:pt x="2719875" y="5792545"/>
                  <a:pt x="2829529" y="5643862"/>
                  <a:pt x="2993080" y="5322335"/>
                </a:cubicBezTo>
                <a:cubicBezTo>
                  <a:pt x="3156631" y="5000808"/>
                  <a:pt x="3366646" y="4352179"/>
                  <a:pt x="3561792" y="3950735"/>
                </a:cubicBezTo>
                <a:cubicBezTo>
                  <a:pt x="3756938" y="3549291"/>
                  <a:pt x="4035719" y="3220330"/>
                  <a:pt x="4163958" y="2913671"/>
                </a:cubicBezTo>
                <a:cubicBezTo>
                  <a:pt x="4292197" y="2607012"/>
                  <a:pt x="4314499" y="2331949"/>
                  <a:pt x="4331226" y="2110783"/>
                </a:cubicBezTo>
                <a:cubicBezTo>
                  <a:pt x="4347953" y="1889617"/>
                  <a:pt x="4333085" y="1787398"/>
                  <a:pt x="4264319" y="1586676"/>
                </a:cubicBezTo>
                <a:cubicBezTo>
                  <a:pt x="4195553" y="1385954"/>
                  <a:pt x="4084041" y="1112749"/>
                  <a:pt x="3918631" y="906452"/>
                </a:cubicBezTo>
                <a:cubicBezTo>
                  <a:pt x="3753221" y="700155"/>
                  <a:pt x="3513471" y="484564"/>
                  <a:pt x="3271861" y="348891"/>
                </a:cubicBezTo>
                <a:cubicBezTo>
                  <a:pt x="3030251" y="213218"/>
                  <a:pt x="2714300" y="150028"/>
                  <a:pt x="2468973" y="92413"/>
                </a:cubicBezTo>
                <a:cubicBezTo>
                  <a:pt x="2223646" y="34798"/>
                  <a:pt x="1929998" y="16213"/>
                  <a:pt x="1799900" y="3203"/>
                </a:cubicBezTo>
                <a:cubicBezTo>
                  <a:pt x="1669802" y="-9807"/>
                  <a:pt x="1751578" y="19930"/>
                  <a:pt x="1666085" y="36657"/>
                </a:cubicBezTo>
                <a:close/>
              </a:path>
            </a:pathLst>
          </a:custGeom>
          <a:solidFill>
            <a:srgbClr val="63F0F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 rot="10497126">
            <a:off x="4257774" y="5381825"/>
            <a:ext cx="454112" cy="517657"/>
            <a:chOff x="481526" y="641848"/>
            <a:chExt cx="2999736" cy="4144853"/>
          </a:xfrm>
        </p:grpSpPr>
        <p:sp>
          <p:nvSpPr>
            <p:cNvPr id="69" name="Freeform 68"/>
            <p:cNvSpPr/>
            <p:nvPr/>
          </p:nvSpPr>
          <p:spPr>
            <a:xfrm rot="12444905">
              <a:off x="481526" y="641848"/>
              <a:ext cx="2819348" cy="4144853"/>
            </a:xfrm>
            <a:custGeom>
              <a:avLst/>
              <a:gdLst>
                <a:gd name="connsiteX0" fmla="*/ 51995 w 1844671"/>
                <a:gd name="connsiteY0" fmla="*/ 17607 h 2796004"/>
                <a:gd name="connsiteX1" fmla="*/ 174659 w 1844671"/>
                <a:gd name="connsiteY1" fmla="*/ 530563 h 2796004"/>
                <a:gd name="connsiteX2" fmla="*/ 7390 w 1844671"/>
                <a:gd name="connsiteY2" fmla="*/ 1500719 h 2796004"/>
                <a:gd name="connsiteX3" fmla="*/ 74298 w 1844671"/>
                <a:gd name="connsiteY3" fmla="*/ 2214397 h 2796004"/>
                <a:gd name="connsiteX4" fmla="*/ 464590 w 1844671"/>
                <a:gd name="connsiteY4" fmla="*/ 2615841 h 2796004"/>
                <a:gd name="connsiteX5" fmla="*/ 999849 w 1844671"/>
                <a:gd name="connsiteY5" fmla="*/ 2794261 h 2796004"/>
                <a:gd name="connsiteX6" fmla="*/ 1568561 w 1844671"/>
                <a:gd name="connsiteY6" fmla="*/ 2671597 h 2796004"/>
                <a:gd name="connsiteX7" fmla="*/ 1836190 w 1844671"/>
                <a:gd name="connsiteY7" fmla="*/ 2158641 h 2796004"/>
                <a:gd name="connsiteX8" fmla="*/ 1735829 w 1844671"/>
                <a:gd name="connsiteY8" fmla="*/ 1322300 h 2796004"/>
                <a:gd name="connsiteX9" fmla="*/ 1323234 w 1844671"/>
                <a:gd name="connsiteY9" fmla="*/ 787041 h 2796004"/>
                <a:gd name="connsiteX10" fmla="*/ 542649 w 1844671"/>
                <a:gd name="connsiteY10" fmla="*/ 184875 h 2796004"/>
                <a:gd name="connsiteX11" fmla="*/ 51995 w 1844671"/>
                <a:gd name="connsiteY11" fmla="*/ 17607 h 279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4671" h="2796004">
                  <a:moveTo>
                    <a:pt x="51995" y="17607"/>
                  </a:moveTo>
                  <a:cubicBezTo>
                    <a:pt x="-9337" y="75222"/>
                    <a:pt x="182093" y="283378"/>
                    <a:pt x="174659" y="530563"/>
                  </a:cubicBezTo>
                  <a:cubicBezTo>
                    <a:pt x="167225" y="777748"/>
                    <a:pt x="24117" y="1220080"/>
                    <a:pt x="7390" y="1500719"/>
                  </a:cubicBezTo>
                  <a:cubicBezTo>
                    <a:pt x="-9337" y="1781358"/>
                    <a:pt x="-1902" y="2028543"/>
                    <a:pt x="74298" y="2214397"/>
                  </a:cubicBezTo>
                  <a:cubicBezTo>
                    <a:pt x="150498" y="2400251"/>
                    <a:pt x="310332" y="2519197"/>
                    <a:pt x="464590" y="2615841"/>
                  </a:cubicBezTo>
                  <a:cubicBezTo>
                    <a:pt x="618849" y="2712485"/>
                    <a:pt x="815854" y="2784968"/>
                    <a:pt x="999849" y="2794261"/>
                  </a:cubicBezTo>
                  <a:cubicBezTo>
                    <a:pt x="1183844" y="2803554"/>
                    <a:pt x="1429171" y="2777534"/>
                    <a:pt x="1568561" y="2671597"/>
                  </a:cubicBezTo>
                  <a:cubicBezTo>
                    <a:pt x="1707951" y="2565660"/>
                    <a:pt x="1808312" y="2383524"/>
                    <a:pt x="1836190" y="2158641"/>
                  </a:cubicBezTo>
                  <a:cubicBezTo>
                    <a:pt x="1864068" y="1933758"/>
                    <a:pt x="1821322" y="1550900"/>
                    <a:pt x="1735829" y="1322300"/>
                  </a:cubicBezTo>
                  <a:cubicBezTo>
                    <a:pt x="1650336" y="1093700"/>
                    <a:pt x="1522097" y="976612"/>
                    <a:pt x="1323234" y="787041"/>
                  </a:cubicBezTo>
                  <a:cubicBezTo>
                    <a:pt x="1124371" y="597470"/>
                    <a:pt x="748946" y="318690"/>
                    <a:pt x="542649" y="184875"/>
                  </a:cubicBezTo>
                  <a:cubicBezTo>
                    <a:pt x="336352" y="51060"/>
                    <a:pt x="113327" y="-40008"/>
                    <a:pt x="51995" y="17607"/>
                  </a:cubicBezTo>
                  <a:close/>
                </a:path>
              </a:pathLst>
            </a:custGeom>
            <a:gradFill flip="none" rotWithShape="1">
              <a:gsLst>
                <a:gs pos="46000">
                  <a:srgbClr val="FFFF00"/>
                </a:gs>
                <a:gs pos="100000">
                  <a:schemeClr val="accent2">
                    <a:lumMod val="20000"/>
                    <a:lumOff val="80000"/>
                  </a:schemeClr>
                </a:gs>
                <a:gs pos="98000">
                  <a:schemeClr val="accent6">
                    <a:lumMod val="20000"/>
                    <a:lumOff val="80000"/>
                  </a:schemeClr>
                </a:gs>
                <a:gs pos="86000">
                  <a:schemeClr val="accent4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01600">
                <a:schemeClr val="accent4">
                  <a:lumMod val="20000"/>
                  <a:lumOff val="80000"/>
                  <a:alpha val="40000"/>
                </a:schemeClr>
              </a:glow>
              <a:outerShdw blurRad="50800" dist="50800" algn="ctr" rotWithShape="0">
                <a:srgbClr val="FFFFAF">
                  <a:alpha val="42745"/>
                </a:srgb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553479" y="1247958"/>
              <a:ext cx="1927783" cy="2503427"/>
              <a:chOff x="1553479" y="1247958"/>
              <a:chExt cx="1927783" cy="2503427"/>
            </a:xfrm>
          </p:grpSpPr>
          <p:pic>
            <p:nvPicPr>
              <p:cNvPr id="71" name="Picture 7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3479" y="1247958"/>
                <a:ext cx="1386817" cy="169600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3245" y="1500066"/>
                <a:ext cx="308017" cy="280381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7539" y="3534541"/>
                <a:ext cx="238219" cy="216844"/>
              </a:xfrm>
              <a:prstGeom prst="rect">
                <a:avLst/>
              </a:prstGeom>
            </p:spPr>
          </p:pic>
        </p:grpSp>
      </p:grp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9404991" y="1370690"/>
            <a:ext cx="2053211" cy="3861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kumimoji="0" lang="en-US" altLang="en-US" sz="1600" b="1" i="0" u="none" strike="noStrike" cap="none" normalizeH="0" dirty="0">
                <a:ln>
                  <a:noFill/>
                </a:ln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iltration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B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B75BDE59-9E96-2295-B94F-3E14952914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879996"/>
              </p:ext>
            </p:extLst>
          </p:nvPr>
        </p:nvGraphicFramePr>
        <p:xfrm>
          <a:off x="470513" y="1541418"/>
          <a:ext cx="2682873" cy="783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0" imgW="1630176" imgH="476996" progId="ChemDraw_x64.Document.6.0">
                  <p:embed/>
                </p:oleObj>
              </mc:Choice>
              <mc:Fallback>
                <p:oleObj name="CS ChemDraw 64-bit Drawing" r:id="rId10" imgW="1630176" imgH="476996" progId="ChemDraw_x64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75BDE59-9E96-2295-B94F-3E14952914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0513" y="1541418"/>
                        <a:ext cx="2682873" cy="783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15C09922-61B2-EF0F-7BA4-940141F31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029584"/>
              </p:ext>
            </p:extLst>
          </p:nvPr>
        </p:nvGraphicFramePr>
        <p:xfrm>
          <a:off x="407388" y="2230061"/>
          <a:ext cx="3492350" cy="1204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2" imgW="2149866" imgH="741701" progId="ChemDraw_x64.Document.6.0">
                  <p:embed/>
                </p:oleObj>
              </mc:Choice>
              <mc:Fallback>
                <p:oleObj name="CS ChemDraw 64-bit Drawing" r:id="rId12" imgW="2149866" imgH="741701" progId="ChemDraw_x64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5C09922-61B2-EF0F-7BA4-940141F31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7388" y="2230061"/>
                        <a:ext cx="3492350" cy="1204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ular Callout 1"/>
          <p:cNvSpPr/>
          <p:nvPr/>
        </p:nvSpPr>
        <p:spPr>
          <a:xfrm>
            <a:off x="327587" y="1269463"/>
            <a:ext cx="3564000" cy="2458554"/>
          </a:xfrm>
          <a:prstGeom prst="wedgeRoundRectCallout">
            <a:avLst>
              <a:gd name="adj1" fmla="val 6245"/>
              <a:gd name="adj2" fmla="val 68076"/>
              <a:gd name="adj3" fmla="val 16667"/>
            </a:avLst>
          </a:prstGeom>
          <a:solidFill>
            <a:schemeClr val="accent1">
              <a:alpha val="5000"/>
            </a:schemeClr>
          </a:solidFill>
          <a:ln w="12700">
            <a:solidFill>
              <a:srgbClr val="000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420557" y="1258639"/>
            <a:ext cx="3519889" cy="53237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38F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44" b="94467" l="2731" r="9916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966" flipH="1">
            <a:off x="3935521" y="4443925"/>
            <a:ext cx="435809" cy="39991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44" b="94467" l="2731" r="9916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895" flipH="1">
            <a:off x="3442904" y="4551148"/>
            <a:ext cx="363426" cy="32445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44" b="94467" l="2731" r="9916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2601" flipH="1">
            <a:off x="6506575" y="4797680"/>
            <a:ext cx="555761" cy="43043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844" b="94467" l="2731" r="9916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812" flipH="1">
            <a:off x="4995696" y="4932346"/>
            <a:ext cx="520045" cy="30700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2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844" b="94467" l="2731" r="9916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966" flipH="1">
            <a:off x="7487671" y="4409025"/>
            <a:ext cx="508577" cy="35140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4" cstate="hq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44" b="94467" l="2731" r="9916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099" flipH="1">
            <a:off x="6885621" y="4339939"/>
            <a:ext cx="440828" cy="29977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6" cstate="hq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844" b="94467" l="2731" r="9916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47" flipH="1">
            <a:off x="5675649" y="4612139"/>
            <a:ext cx="508577" cy="24193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8" cstate="hq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844" b="94467" l="2731" r="9916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966" flipH="1">
            <a:off x="4545551" y="4813723"/>
            <a:ext cx="304024" cy="25730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0" cstate="hq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844" b="94467" l="2731" r="9916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3738" flipH="1">
            <a:off x="5048418" y="4564599"/>
            <a:ext cx="332598" cy="28149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844" b="94467" l="2731" r="9916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966" flipH="1">
            <a:off x="4123137" y="4868587"/>
            <a:ext cx="320167" cy="27097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4" cstate="hq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844" b="94467" l="2731" r="9916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966" flipH="1">
            <a:off x="5741922" y="4929845"/>
            <a:ext cx="327790" cy="27742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6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844" b="94467" l="2731" r="9916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072" flipH="1">
            <a:off x="3490105" y="4259902"/>
            <a:ext cx="282638" cy="239210"/>
          </a:xfrm>
          <a:prstGeom prst="rect">
            <a:avLst/>
          </a:prstGeom>
        </p:spPr>
      </p:pic>
      <p:sp>
        <p:nvSpPr>
          <p:cNvPr id="82" name="Rounded Rectangular Callout 81"/>
          <p:cNvSpPr/>
          <p:nvPr/>
        </p:nvSpPr>
        <p:spPr>
          <a:xfrm flipH="1">
            <a:off x="472359" y="3919947"/>
            <a:ext cx="2667296" cy="1670754"/>
          </a:xfrm>
          <a:prstGeom prst="wedgeRoundRectCallout">
            <a:avLst>
              <a:gd name="adj1" fmla="val -64070"/>
              <a:gd name="adj2" fmla="val 366"/>
              <a:gd name="adj3" fmla="val 16667"/>
            </a:avLst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86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CS ChemDraw 64-bit Drawing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novin</cp:lastModifiedBy>
  <cp:revision>165</cp:revision>
  <dcterms:created xsi:type="dcterms:W3CDTF">2026-03-17T15:34:40Z</dcterms:created>
  <dcterms:modified xsi:type="dcterms:W3CDTF">2026-04-21T09:44:22Z</dcterms:modified>
</cp:coreProperties>
</file>