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61" r:id="rId2"/>
    <p:sldId id="266" r:id="rId3"/>
    <p:sldId id="267" r:id="rId4"/>
    <p:sldId id="268" r:id="rId5"/>
    <p:sldId id="269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415"/>
    <p:restoredTop sz="96271"/>
  </p:normalViewPr>
  <p:slideViewPr>
    <p:cSldViewPr snapToGrid="0">
      <p:cViewPr varScale="1">
        <p:scale>
          <a:sx n="37" d="100"/>
          <a:sy n="37" d="100"/>
        </p:scale>
        <p:origin x="12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TİCE ESENKAYA" userId="58481bac05a50694" providerId="LiveId" clId="{9DC21518-806A-435B-809B-9BD846D21D24}"/>
    <pc:docChg chg="modSld">
      <pc:chgData name="HATİCE ESENKAYA" userId="58481bac05a50694" providerId="LiveId" clId="{9DC21518-806A-435B-809B-9BD846D21D24}" dt="2026-06-11T10:52:51.200" v="0" actId="1076"/>
      <pc:docMkLst>
        <pc:docMk/>
      </pc:docMkLst>
      <pc:sldChg chg="modSp mod">
        <pc:chgData name="HATİCE ESENKAYA" userId="58481bac05a50694" providerId="LiveId" clId="{9DC21518-806A-435B-809B-9BD846D21D24}" dt="2026-06-11T10:52:51.200" v="0" actId="1076"/>
        <pc:sldMkLst>
          <pc:docMk/>
          <pc:sldMk cId="3662374152" sldId="264"/>
        </pc:sldMkLst>
        <pc:picChg chg="mod">
          <ac:chgData name="HATİCE ESENKAYA" userId="58481bac05a50694" providerId="LiveId" clId="{9DC21518-806A-435B-809B-9BD846D21D24}" dt="2026-06-11T10:52:51.200" v="0" actId="1076"/>
          <ac:picMkLst>
            <pc:docMk/>
            <pc:sldMk cId="3662374152" sldId="264"/>
            <ac:picMk id="8" creationId="{4E5A998B-28BA-852B-D0F3-9E8E2E11B7C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A573CC-ADFC-4941-970D-3235E333344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C7564-8CB1-174F-A718-B582850EA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178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3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96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73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87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8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684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98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759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854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74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D8FFB-CC0F-B647-9FD9-85B076F7657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FFD24F-5C95-9945-A950-E8AC7BA6D7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8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404C633-6771-D8E7-3CCC-F5F166A25CFE}"/>
              </a:ext>
            </a:extLst>
          </p:cNvPr>
          <p:cNvGrpSpPr/>
          <p:nvPr/>
        </p:nvGrpSpPr>
        <p:grpSpPr>
          <a:xfrm>
            <a:off x="774811" y="1279042"/>
            <a:ext cx="6010051" cy="3299154"/>
            <a:chOff x="540909" y="1316364"/>
            <a:chExt cx="6010051" cy="3299154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E7187F5A-E063-C787-8779-CFEF02BDB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643"/>
            <a:stretch>
              <a:fillRect/>
            </a:stretch>
          </p:blipFill>
          <p:spPr>
            <a:xfrm>
              <a:off x="1894492" y="1831249"/>
              <a:ext cx="4577428" cy="541280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7891A8E3-5CDB-43A2-9B42-C47FE2918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4492" y="2562594"/>
              <a:ext cx="4577428" cy="54128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5382E77-1829-DBA5-79C7-314B60E16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4581"/>
            <a:stretch>
              <a:fillRect/>
            </a:stretch>
          </p:blipFill>
          <p:spPr>
            <a:xfrm>
              <a:off x="1894492" y="3292175"/>
              <a:ext cx="4577428" cy="54128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8A7A7B9-2D10-1203-D10C-05CB699D5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7085" b="13095"/>
            <a:stretch>
              <a:fillRect/>
            </a:stretch>
          </p:blipFill>
          <p:spPr>
            <a:xfrm>
              <a:off x="1894492" y="4074238"/>
              <a:ext cx="4577428" cy="541280"/>
            </a:xfrm>
            <a:prstGeom prst="rect">
              <a:avLst/>
            </a:prstGeom>
          </p:spPr>
        </p:pic>
        <p:sp>
          <p:nvSpPr>
            <p:cNvPr id="46" name="Rectangle 1">
              <a:extLst>
                <a:ext uri="{FF2B5EF4-FFF2-40B4-BE49-F238E27FC236}">
                  <a16:creationId xmlns:a16="http://schemas.microsoft.com/office/drawing/2014/main" id="{79004DAD-88F2-162A-A5A8-F42768BCA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70" y="1994167"/>
              <a:ext cx="1049543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Il6 (152 bp)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2">
              <a:extLst>
                <a:ext uri="{FF2B5EF4-FFF2-40B4-BE49-F238E27FC236}">
                  <a16:creationId xmlns:a16="http://schemas.microsoft.com/office/drawing/2014/main" id="{CAD83162-DE62-4AB3-275E-5D630CB02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909" y="2751494"/>
              <a:ext cx="115887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 err="1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Tnf</a:t>
              </a: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 (183 bp)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3">
              <a:extLst>
                <a:ext uri="{FF2B5EF4-FFF2-40B4-BE49-F238E27FC236}">
                  <a16:creationId xmlns:a16="http://schemas.microsoft.com/office/drawing/2014/main" id="{CAFCC423-95D5-ACD4-457D-F0CD883B3B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70" y="3488870"/>
              <a:ext cx="1219544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Cox2 (210 bp)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Rectangle 4">
              <a:extLst>
                <a:ext uri="{FF2B5EF4-FFF2-40B4-BE49-F238E27FC236}">
                  <a16:creationId xmlns:a16="http://schemas.microsoft.com/office/drawing/2014/main" id="{AEFEC70E-1A56-C425-8B45-496060EB3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925" y="4226246"/>
              <a:ext cx="1252189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Nos2 (196 bp)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AE7B375-B43B-1931-B482-FEF66772F212}"/>
                </a:ext>
              </a:extLst>
            </p:cNvPr>
            <p:cNvSpPr txBox="1"/>
            <p:nvPr/>
          </p:nvSpPr>
          <p:spPr>
            <a:xfrm>
              <a:off x="1933369" y="1424085"/>
              <a:ext cx="9019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Control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5">
              <a:extLst>
                <a:ext uri="{FF2B5EF4-FFF2-40B4-BE49-F238E27FC236}">
                  <a16:creationId xmlns:a16="http://schemas.microsoft.com/office/drawing/2014/main" id="{AA245487-221B-034D-7169-76EED0898A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344" y="1329627"/>
              <a:ext cx="1015725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LPS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(1 µg/mL)</a:t>
              </a:r>
              <a:endPara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96BAB06-AACD-6B5C-BFB8-7DF0384BD035}"/>
                </a:ext>
              </a:extLst>
            </p:cNvPr>
            <p:cNvSpPr txBox="1"/>
            <p:nvPr/>
          </p:nvSpPr>
          <p:spPr>
            <a:xfrm>
              <a:off x="3822356" y="1338236"/>
              <a:ext cx="901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Extract 50 + LPS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E70FEBC-AFFD-9D28-FFFE-8EC39130CC16}"/>
                </a:ext>
              </a:extLst>
            </p:cNvPr>
            <p:cNvSpPr txBox="1"/>
            <p:nvPr/>
          </p:nvSpPr>
          <p:spPr>
            <a:xfrm>
              <a:off x="4661973" y="1316364"/>
              <a:ext cx="9019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Extract 100 + LPS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6190004-F005-EC67-2DD9-F3721D4932F9}"/>
                </a:ext>
              </a:extLst>
            </p:cNvPr>
            <p:cNvSpPr txBox="1"/>
            <p:nvPr/>
          </p:nvSpPr>
          <p:spPr>
            <a:xfrm>
              <a:off x="5535235" y="1338236"/>
              <a:ext cx="101572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400" b="1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Extract 100 alone</a:t>
              </a:r>
              <a:endParaRPr lang="en-US" sz="14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11A11943-F360-B430-7969-F6A222253630}"/>
              </a:ext>
            </a:extLst>
          </p:cNvPr>
          <p:cNvSpPr txBox="1"/>
          <p:nvPr/>
        </p:nvSpPr>
        <p:spPr>
          <a:xfrm>
            <a:off x="5002" y="0"/>
            <a:ext cx="3778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Supplementary 1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ECD04AD-8B1E-785C-EAEC-365CD6F9DC93}"/>
              </a:ext>
            </a:extLst>
          </p:cNvPr>
          <p:cNvSpPr txBox="1"/>
          <p:nvPr/>
        </p:nvSpPr>
        <p:spPr>
          <a:xfrm>
            <a:off x="110359" y="5547493"/>
            <a:ext cx="717330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The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bands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shown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in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Supplementary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Figure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S1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are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cropped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representative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bands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derived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from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the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corresponding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uncropped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agarose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gel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images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presented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in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Supplementary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Figures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S2–S5; they do not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represent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independently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generated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 gel </a:t>
            </a:r>
            <a:r>
              <a:rPr lang="tr-TR" b="1" i="0" u="none" strike="noStrike" dirty="0" err="1">
                <a:solidFill>
                  <a:schemeClr val="tx1"/>
                </a:solidFill>
                <a:effectLst/>
              </a:rPr>
              <a:t>images</a:t>
            </a:r>
            <a:r>
              <a:rPr lang="tr-TR" b="1" i="0" u="none" strike="noStrike" dirty="0">
                <a:solidFill>
                  <a:schemeClr val="tx1"/>
                </a:solidFill>
                <a:effectLst/>
              </a:rPr>
              <a:t>.</a:t>
            </a:r>
            <a:endParaRPr lang="tr-TR" b="0" i="0" u="none" strike="noStrike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1767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1944316-F0B7-670D-D49B-6ED56C872435}"/>
              </a:ext>
            </a:extLst>
          </p:cNvPr>
          <p:cNvGrpSpPr/>
          <p:nvPr/>
        </p:nvGrpSpPr>
        <p:grpSpPr>
          <a:xfrm>
            <a:off x="263835" y="606357"/>
            <a:ext cx="7032003" cy="3237207"/>
            <a:chOff x="527381" y="1913400"/>
            <a:chExt cx="7032003" cy="323720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22DB04C-BD8A-7CB0-5B53-395596EEE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034" r="16590" b="70497"/>
            <a:stretch>
              <a:fillRect/>
            </a:stretch>
          </p:blipFill>
          <p:spPr>
            <a:xfrm>
              <a:off x="1236689" y="3024696"/>
              <a:ext cx="5471409" cy="1825441"/>
            </a:xfrm>
            <a:prstGeom prst="rect">
              <a:avLst/>
            </a:prstGeom>
          </p:spPr>
        </p:pic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A4E543EE-C956-5A02-881E-8200A90C83FE}"/>
                </a:ext>
              </a:extLst>
            </p:cNvPr>
            <p:cNvGrpSpPr/>
            <p:nvPr/>
          </p:nvGrpSpPr>
          <p:grpSpPr>
            <a:xfrm>
              <a:off x="1368237" y="2770379"/>
              <a:ext cx="5189077" cy="202131"/>
              <a:chOff x="1368237" y="2770379"/>
              <a:chExt cx="5189077" cy="202131"/>
            </a:xfrm>
          </p:grpSpPr>
          <p:sp>
            <p:nvSpPr>
              <p:cNvPr id="37" name="Right Brace 36">
                <a:extLst>
                  <a:ext uri="{FF2B5EF4-FFF2-40B4-BE49-F238E27FC236}">
                    <a16:creationId xmlns:a16="http://schemas.microsoft.com/office/drawing/2014/main" id="{8BCF8763-F1F1-FAC1-6205-813DA11FBDD1}"/>
                  </a:ext>
                </a:extLst>
              </p:cNvPr>
              <p:cNvSpPr/>
              <p:nvPr/>
            </p:nvSpPr>
            <p:spPr>
              <a:xfrm rot="16200000">
                <a:off x="1594976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Right Brace 37">
                <a:extLst>
                  <a:ext uri="{FF2B5EF4-FFF2-40B4-BE49-F238E27FC236}">
                    <a16:creationId xmlns:a16="http://schemas.microsoft.com/office/drawing/2014/main" id="{BCF4710E-6146-E833-857D-992B5C0F2DB5}"/>
                  </a:ext>
                </a:extLst>
              </p:cNvPr>
              <p:cNvSpPr/>
              <p:nvPr/>
            </p:nvSpPr>
            <p:spPr>
              <a:xfrm rot="16200000">
                <a:off x="1348986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Right Brace 38">
                <a:extLst>
                  <a:ext uri="{FF2B5EF4-FFF2-40B4-BE49-F238E27FC236}">
                    <a16:creationId xmlns:a16="http://schemas.microsoft.com/office/drawing/2014/main" id="{BF7ECA70-6A29-43FD-5EF7-8DFB4BE546F9}"/>
                  </a:ext>
                </a:extLst>
              </p:cNvPr>
              <p:cNvSpPr/>
              <p:nvPr/>
            </p:nvSpPr>
            <p:spPr>
              <a:xfrm rot="16200000">
                <a:off x="1884883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ight Brace 40">
                <a:extLst>
                  <a:ext uri="{FF2B5EF4-FFF2-40B4-BE49-F238E27FC236}">
                    <a16:creationId xmlns:a16="http://schemas.microsoft.com/office/drawing/2014/main" id="{7BDC97E8-49EB-995A-3A15-82CF4F6ED7C0}"/>
                  </a:ext>
                </a:extLst>
              </p:cNvPr>
              <p:cNvSpPr/>
              <p:nvPr/>
            </p:nvSpPr>
            <p:spPr>
              <a:xfrm rot="16200000">
                <a:off x="2412910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ight Brace 41">
                <a:extLst>
                  <a:ext uri="{FF2B5EF4-FFF2-40B4-BE49-F238E27FC236}">
                    <a16:creationId xmlns:a16="http://schemas.microsoft.com/office/drawing/2014/main" id="{3DAA22BE-F4D3-14D3-E131-7A3973A7C834}"/>
                  </a:ext>
                </a:extLst>
              </p:cNvPr>
              <p:cNvSpPr/>
              <p:nvPr/>
            </p:nvSpPr>
            <p:spPr>
              <a:xfrm rot="16200000">
                <a:off x="267866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Right Brace 42">
                <a:extLst>
                  <a:ext uri="{FF2B5EF4-FFF2-40B4-BE49-F238E27FC236}">
                    <a16:creationId xmlns:a16="http://schemas.microsoft.com/office/drawing/2014/main" id="{C8EC02FD-36F3-83EC-B9E8-5D5F4B1A8E85}"/>
                  </a:ext>
                </a:extLst>
              </p:cNvPr>
              <p:cNvSpPr/>
              <p:nvPr/>
            </p:nvSpPr>
            <p:spPr>
              <a:xfrm rot="16200000">
                <a:off x="2931321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Right Brace 43">
                <a:extLst>
                  <a:ext uri="{FF2B5EF4-FFF2-40B4-BE49-F238E27FC236}">
                    <a16:creationId xmlns:a16="http://schemas.microsoft.com/office/drawing/2014/main" id="{91F8DE7C-AB78-52E5-C406-D39C16FCBC46}"/>
                  </a:ext>
                </a:extLst>
              </p:cNvPr>
              <p:cNvSpPr/>
              <p:nvPr/>
            </p:nvSpPr>
            <p:spPr>
              <a:xfrm rot="16200000">
                <a:off x="214715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Right Brace 66">
                <a:extLst>
                  <a:ext uri="{FF2B5EF4-FFF2-40B4-BE49-F238E27FC236}">
                    <a16:creationId xmlns:a16="http://schemas.microsoft.com/office/drawing/2014/main" id="{EEAEB714-A7A7-9F16-0C68-87BD46899B92}"/>
                  </a:ext>
                </a:extLst>
              </p:cNvPr>
              <p:cNvSpPr/>
              <p:nvPr/>
            </p:nvSpPr>
            <p:spPr>
              <a:xfrm rot="16200000">
                <a:off x="3206923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Right Brace 67">
                <a:extLst>
                  <a:ext uri="{FF2B5EF4-FFF2-40B4-BE49-F238E27FC236}">
                    <a16:creationId xmlns:a16="http://schemas.microsoft.com/office/drawing/2014/main" id="{20991675-824F-5F35-A6E0-FA515573AFDD}"/>
                  </a:ext>
                </a:extLst>
              </p:cNvPr>
              <p:cNvSpPr/>
              <p:nvPr/>
            </p:nvSpPr>
            <p:spPr>
              <a:xfrm rot="16200000">
                <a:off x="3734950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Right Brace 68">
                <a:extLst>
                  <a:ext uri="{FF2B5EF4-FFF2-40B4-BE49-F238E27FC236}">
                    <a16:creationId xmlns:a16="http://schemas.microsoft.com/office/drawing/2014/main" id="{3C0F85E0-02BD-F90D-7038-D80EE6F834F2}"/>
                  </a:ext>
                </a:extLst>
              </p:cNvPr>
              <p:cNvSpPr/>
              <p:nvPr/>
            </p:nvSpPr>
            <p:spPr>
              <a:xfrm rot="16200000">
                <a:off x="400070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Right Brace 69">
                <a:extLst>
                  <a:ext uri="{FF2B5EF4-FFF2-40B4-BE49-F238E27FC236}">
                    <a16:creationId xmlns:a16="http://schemas.microsoft.com/office/drawing/2014/main" id="{E7E0E5DB-FA6A-3B93-A8AC-0C9530038623}"/>
                  </a:ext>
                </a:extLst>
              </p:cNvPr>
              <p:cNvSpPr/>
              <p:nvPr/>
            </p:nvSpPr>
            <p:spPr>
              <a:xfrm rot="16200000">
                <a:off x="4253361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Right Brace 70">
                <a:extLst>
                  <a:ext uri="{FF2B5EF4-FFF2-40B4-BE49-F238E27FC236}">
                    <a16:creationId xmlns:a16="http://schemas.microsoft.com/office/drawing/2014/main" id="{D0F41AF2-2E56-BDC2-A432-F2CD3406300B}"/>
                  </a:ext>
                </a:extLst>
              </p:cNvPr>
              <p:cNvSpPr/>
              <p:nvPr/>
            </p:nvSpPr>
            <p:spPr>
              <a:xfrm rot="16200000">
                <a:off x="346919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Right Brace 77">
                <a:extLst>
                  <a:ext uri="{FF2B5EF4-FFF2-40B4-BE49-F238E27FC236}">
                    <a16:creationId xmlns:a16="http://schemas.microsoft.com/office/drawing/2014/main" id="{C09275BD-28EC-33F3-E3CC-F01D8B226E73}"/>
                  </a:ext>
                </a:extLst>
              </p:cNvPr>
              <p:cNvSpPr/>
              <p:nvPr/>
            </p:nvSpPr>
            <p:spPr>
              <a:xfrm rot="16200000">
                <a:off x="4539613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ight Brace 78">
                <a:extLst>
                  <a:ext uri="{FF2B5EF4-FFF2-40B4-BE49-F238E27FC236}">
                    <a16:creationId xmlns:a16="http://schemas.microsoft.com/office/drawing/2014/main" id="{E777A11A-2441-ECF5-35F0-C08198383ED2}"/>
                  </a:ext>
                </a:extLst>
              </p:cNvPr>
              <p:cNvSpPr/>
              <p:nvPr/>
            </p:nvSpPr>
            <p:spPr>
              <a:xfrm rot="16200000">
                <a:off x="5067640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ight Brace 79">
                <a:extLst>
                  <a:ext uri="{FF2B5EF4-FFF2-40B4-BE49-F238E27FC236}">
                    <a16:creationId xmlns:a16="http://schemas.microsoft.com/office/drawing/2014/main" id="{8B48FD87-EA85-56C0-5D1E-AF347C68D76F}"/>
                  </a:ext>
                </a:extLst>
              </p:cNvPr>
              <p:cNvSpPr/>
              <p:nvPr/>
            </p:nvSpPr>
            <p:spPr>
              <a:xfrm rot="16200000">
                <a:off x="533339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Right Brace 80">
                <a:extLst>
                  <a:ext uri="{FF2B5EF4-FFF2-40B4-BE49-F238E27FC236}">
                    <a16:creationId xmlns:a16="http://schemas.microsoft.com/office/drawing/2014/main" id="{FD966937-EB5A-0F21-433D-85DAFFCD5082}"/>
                  </a:ext>
                </a:extLst>
              </p:cNvPr>
              <p:cNvSpPr/>
              <p:nvPr/>
            </p:nvSpPr>
            <p:spPr>
              <a:xfrm rot="16200000">
                <a:off x="5586051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Right Brace 81">
                <a:extLst>
                  <a:ext uri="{FF2B5EF4-FFF2-40B4-BE49-F238E27FC236}">
                    <a16:creationId xmlns:a16="http://schemas.microsoft.com/office/drawing/2014/main" id="{4B630DB8-6CD3-81AA-1FE3-B3F8CBC85FCE}"/>
                  </a:ext>
                </a:extLst>
              </p:cNvPr>
              <p:cNvSpPr/>
              <p:nvPr/>
            </p:nvSpPr>
            <p:spPr>
              <a:xfrm rot="16200000">
                <a:off x="4801885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Right Brace 88">
                <a:extLst>
                  <a:ext uri="{FF2B5EF4-FFF2-40B4-BE49-F238E27FC236}">
                    <a16:creationId xmlns:a16="http://schemas.microsoft.com/office/drawing/2014/main" id="{0464A96A-F74A-E55A-0EDF-5874A920FD07}"/>
                  </a:ext>
                </a:extLst>
              </p:cNvPr>
              <p:cNvSpPr/>
              <p:nvPr/>
            </p:nvSpPr>
            <p:spPr>
              <a:xfrm rot="16200000">
                <a:off x="5846406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Right Brace 89">
                <a:extLst>
                  <a:ext uri="{FF2B5EF4-FFF2-40B4-BE49-F238E27FC236}">
                    <a16:creationId xmlns:a16="http://schemas.microsoft.com/office/drawing/2014/main" id="{298243AA-1273-E52A-1040-553EFD2FC646}"/>
                  </a:ext>
                </a:extLst>
              </p:cNvPr>
              <p:cNvSpPr/>
              <p:nvPr/>
            </p:nvSpPr>
            <p:spPr>
              <a:xfrm rot="16200000">
                <a:off x="6374433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Right Brace 92">
                <a:extLst>
                  <a:ext uri="{FF2B5EF4-FFF2-40B4-BE49-F238E27FC236}">
                    <a16:creationId xmlns:a16="http://schemas.microsoft.com/office/drawing/2014/main" id="{0B473A5F-52FC-14BD-E157-9D49C5E36B64}"/>
                  </a:ext>
                </a:extLst>
              </p:cNvPr>
              <p:cNvSpPr/>
              <p:nvPr/>
            </p:nvSpPr>
            <p:spPr>
              <a:xfrm rot="16200000">
                <a:off x="6108678" y="2789630"/>
                <a:ext cx="202131" cy="163630"/>
              </a:xfrm>
              <a:prstGeom prst="rightBrac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EE813239-E9C9-64D7-2D6E-3ECD8C7F9590}"/>
                </a:ext>
              </a:extLst>
            </p:cNvPr>
            <p:cNvGrpSpPr/>
            <p:nvPr/>
          </p:nvGrpSpPr>
          <p:grpSpPr>
            <a:xfrm>
              <a:off x="1885813" y="1913400"/>
              <a:ext cx="4701313" cy="926516"/>
              <a:chOff x="1877862" y="1595352"/>
              <a:chExt cx="4701313" cy="926516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1D6D1B6-FC7D-A1F3-8897-2F0C5A4BEE1B}"/>
                  </a:ext>
                </a:extLst>
              </p:cNvPr>
              <p:cNvSpPr txBox="1"/>
              <p:nvPr/>
            </p:nvSpPr>
            <p:spPr>
              <a:xfrm rot="16200000">
                <a:off x="1735355" y="2163917"/>
                <a:ext cx="5004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D35F48B-2AD3-139B-F469-EFCDAC7A933F}"/>
                  </a:ext>
                </a:extLst>
              </p:cNvPr>
              <p:cNvSpPr txBox="1"/>
              <p:nvPr/>
            </p:nvSpPr>
            <p:spPr>
              <a:xfrm rot="16200000">
                <a:off x="1855200" y="2023880"/>
                <a:ext cx="78053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137765FB-C05C-3D15-FAD3-FCF3C52F329F}"/>
                  </a:ext>
                </a:extLst>
              </p:cNvPr>
              <p:cNvSpPr txBox="1"/>
              <p:nvPr/>
            </p:nvSpPr>
            <p:spPr>
              <a:xfrm rot="16200000">
                <a:off x="2077509" y="1980148"/>
                <a:ext cx="86799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727F803-22E2-818F-E956-6325CCC0AE2A}"/>
                  </a:ext>
                </a:extLst>
              </p:cNvPr>
              <p:cNvSpPr txBox="1"/>
              <p:nvPr/>
            </p:nvSpPr>
            <p:spPr>
              <a:xfrm rot="16200000">
                <a:off x="2311151" y="1950889"/>
                <a:ext cx="92651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460E0DE-5553-E47D-5AF3-A7631B859E97}"/>
                  </a:ext>
                </a:extLst>
              </p:cNvPr>
              <p:cNvSpPr txBox="1"/>
              <p:nvPr/>
            </p:nvSpPr>
            <p:spPr>
              <a:xfrm rot="16200000">
                <a:off x="2565824" y="1950889"/>
                <a:ext cx="92651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9A1DCD2B-51B8-92DE-FAE2-0DC2E3119464}"/>
                  </a:ext>
                </a:extLst>
              </p:cNvPr>
              <p:cNvSpPr txBox="1"/>
              <p:nvPr/>
            </p:nvSpPr>
            <p:spPr>
              <a:xfrm rot="16200000">
                <a:off x="3057394" y="2163916"/>
                <a:ext cx="5004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59AC01B-0597-7119-CC49-C4CCE2F4E97C}"/>
                  </a:ext>
                </a:extLst>
              </p:cNvPr>
              <p:cNvSpPr txBox="1"/>
              <p:nvPr/>
            </p:nvSpPr>
            <p:spPr>
              <a:xfrm rot="16200000">
                <a:off x="3177240" y="2023880"/>
                <a:ext cx="7805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6BF1E986-3411-3657-5365-369E9261BAB9}"/>
                  </a:ext>
                </a:extLst>
              </p:cNvPr>
              <p:cNvSpPr txBox="1"/>
              <p:nvPr/>
            </p:nvSpPr>
            <p:spPr>
              <a:xfrm rot="16200000">
                <a:off x="3370289" y="1950888"/>
                <a:ext cx="92651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DD496199-FD6C-B36D-AC4D-F0738C11CB4B}"/>
                  </a:ext>
                </a:extLst>
              </p:cNvPr>
              <p:cNvSpPr txBox="1"/>
              <p:nvPr/>
            </p:nvSpPr>
            <p:spPr>
              <a:xfrm rot="16200000">
                <a:off x="3633190" y="1950888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D0C701DF-41EF-FC61-9BA1-C2EBFDA5480B}"/>
                  </a:ext>
                </a:extLst>
              </p:cNvPr>
              <p:cNvSpPr txBox="1"/>
              <p:nvPr/>
            </p:nvSpPr>
            <p:spPr>
              <a:xfrm rot="16200000">
                <a:off x="3887863" y="1950888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6AEDB9B-63AB-E91D-CB30-6CE9F90423D7}"/>
                  </a:ext>
                </a:extLst>
              </p:cNvPr>
              <p:cNvSpPr txBox="1"/>
              <p:nvPr/>
            </p:nvSpPr>
            <p:spPr>
              <a:xfrm rot="16200000">
                <a:off x="4390085" y="2163917"/>
                <a:ext cx="5004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1DD7C28A-682A-96E8-39BD-F6982C5DE149}"/>
                  </a:ext>
                </a:extLst>
              </p:cNvPr>
              <p:cNvSpPr txBox="1"/>
              <p:nvPr/>
            </p:nvSpPr>
            <p:spPr>
              <a:xfrm rot="16200000">
                <a:off x="4509929" y="2023879"/>
                <a:ext cx="78053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281761F9-C6B6-B778-5819-EC4056F15E1E}"/>
                  </a:ext>
                </a:extLst>
              </p:cNvPr>
              <p:cNvSpPr txBox="1"/>
              <p:nvPr/>
            </p:nvSpPr>
            <p:spPr>
              <a:xfrm rot="16200000">
                <a:off x="4732238" y="1980147"/>
                <a:ext cx="86799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1924D09-9689-F4B9-196E-903145E21F77}"/>
                  </a:ext>
                </a:extLst>
              </p:cNvPr>
              <p:cNvSpPr txBox="1"/>
              <p:nvPr/>
            </p:nvSpPr>
            <p:spPr>
              <a:xfrm rot="16200000">
                <a:off x="4965880" y="1950888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6AC4234-08C7-4E96-657C-C9F4EB96BC57}"/>
                  </a:ext>
                </a:extLst>
              </p:cNvPr>
              <p:cNvSpPr txBox="1"/>
              <p:nvPr/>
            </p:nvSpPr>
            <p:spPr>
              <a:xfrm rot="16200000">
                <a:off x="5220555" y="1950890"/>
                <a:ext cx="92651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224E8CC-98E1-F6D8-37AB-947275D5E0F0}"/>
                  </a:ext>
                </a:extLst>
              </p:cNvPr>
              <p:cNvSpPr txBox="1"/>
              <p:nvPr/>
            </p:nvSpPr>
            <p:spPr>
              <a:xfrm rot="16200000">
                <a:off x="5750918" y="2224030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0C842B4D-4991-FEF0-AD2A-7028518500E7}"/>
                  </a:ext>
                </a:extLst>
              </p:cNvPr>
              <p:cNvSpPr txBox="1"/>
              <p:nvPr/>
            </p:nvSpPr>
            <p:spPr>
              <a:xfrm rot="16200000">
                <a:off x="6010432" y="2224030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4398597D-70F5-1819-B122-4312B60AB2C3}"/>
                  </a:ext>
                </a:extLst>
              </p:cNvPr>
              <p:cNvSpPr txBox="1"/>
              <p:nvPr/>
            </p:nvSpPr>
            <p:spPr>
              <a:xfrm rot="16200000">
                <a:off x="6281337" y="2224030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38" name="Straight Arrow Connector 137">
              <a:extLst>
                <a:ext uri="{FF2B5EF4-FFF2-40B4-BE49-F238E27FC236}">
                  <a16:creationId xmlns:a16="http://schemas.microsoft.com/office/drawing/2014/main" id="{EEF32179-3FDD-FBB8-D6EB-FB1C6D8865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8" y="3245696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FDE8C3F-9F1F-2115-F75F-80E58600A7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8" y="3320680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CA63DB55-1B4F-1A19-C04F-7EF04F199E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21" y="3387734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3EC68DA5-3ED2-28C6-A323-62CEA6BDD1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21" y="3457979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Straight Arrow Connector 150">
              <a:extLst>
                <a:ext uri="{FF2B5EF4-FFF2-40B4-BE49-F238E27FC236}">
                  <a16:creationId xmlns:a16="http://schemas.microsoft.com/office/drawing/2014/main" id="{0F544407-89D0-B6A2-0E7C-CE29F96F88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21" y="3519276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C2950E1D-58B9-29D2-4DE4-C936E452C4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8" y="3593801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B3F7365F-7E09-5A68-9B38-DF8A08AE72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8" y="3667936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00B2B6F1-5FA6-D1C2-35FF-77641A37CB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8" y="3748980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A3FFD900-AA00-CC54-FB5C-DE541B5F2A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2952" y="4152416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9FF45860-1D01-F579-D85D-E6A95C5869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7" y="4261941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9ACF22A-75BD-60DE-F6A3-DFC588FCE5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3517" y="3841859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CFDA69EC-2BE2-4000-689A-5B7F3432F6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6624" y="3916543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1780259-6133-B863-73CC-3EA04D7F763A}"/>
                </a:ext>
              </a:extLst>
            </p:cNvPr>
            <p:cNvGrpSpPr/>
            <p:nvPr/>
          </p:nvGrpSpPr>
          <p:grpSpPr>
            <a:xfrm>
              <a:off x="527381" y="3124014"/>
              <a:ext cx="519896" cy="1251200"/>
              <a:chOff x="527381" y="3124014"/>
              <a:chExt cx="519896" cy="1251200"/>
            </a:xfrm>
          </p:grpSpPr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FDD5120-2D5D-6EA4-684B-41CFE0456423}"/>
                  </a:ext>
                </a:extLst>
              </p:cNvPr>
              <p:cNvSpPr txBox="1"/>
              <p:nvPr/>
            </p:nvSpPr>
            <p:spPr>
              <a:xfrm>
                <a:off x="527381" y="3598377"/>
                <a:ext cx="471418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600 bp</a:t>
                </a: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27733F08-6216-92D9-2536-9F2A9FAFE903}"/>
                  </a:ext>
                </a:extLst>
              </p:cNvPr>
              <p:cNvSpPr txBox="1"/>
              <p:nvPr/>
            </p:nvSpPr>
            <p:spPr>
              <a:xfrm>
                <a:off x="527381" y="3124014"/>
                <a:ext cx="51989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1500 bp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D4F67159-3B5A-69E5-4551-126D4B851649}"/>
                  </a:ext>
                </a:extLst>
              </p:cNvPr>
              <p:cNvSpPr txBox="1"/>
              <p:nvPr/>
            </p:nvSpPr>
            <p:spPr>
              <a:xfrm>
                <a:off x="527381" y="4075117"/>
                <a:ext cx="407200" cy="184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200 bp</a:t>
                </a: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C703B698-8112-8CED-4E9D-FD249BF9179D}"/>
                  </a:ext>
                </a:extLst>
              </p:cNvPr>
              <p:cNvSpPr txBox="1"/>
              <p:nvPr/>
            </p:nvSpPr>
            <p:spPr>
              <a:xfrm>
                <a:off x="527381" y="3218566"/>
                <a:ext cx="51989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1200 bp</a:t>
                </a:r>
              </a:p>
            </p:txBody>
          </p: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C6C6D82A-9611-4C71-EFA6-B967B8D3A4DC}"/>
                  </a:ext>
                </a:extLst>
              </p:cNvPr>
              <p:cNvSpPr txBox="1"/>
              <p:nvPr/>
            </p:nvSpPr>
            <p:spPr>
              <a:xfrm>
                <a:off x="527381" y="3302582"/>
                <a:ext cx="51989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1000 bp</a:t>
                </a: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FB8B1374-12D8-125B-B973-42C5669C0A33}"/>
                  </a:ext>
                </a:extLst>
              </p:cNvPr>
              <p:cNvSpPr txBox="1"/>
              <p:nvPr/>
            </p:nvSpPr>
            <p:spPr>
              <a:xfrm>
                <a:off x="527381" y="3385664"/>
                <a:ext cx="431619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900 bp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7C5EC366-4422-2A2E-6DCF-2A94399227B8}"/>
                  </a:ext>
                </a:extLst>
              </p:cNvPr>
              <p:cNvSpPr txBox="1"/>
              <p:nvPr/>
            </p:nvSpPr>
            <p:spPr>
              <a:xfrm>
                <a:off x="527381" y="3455694"/>
                <a:ext cx="401193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800 bp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7D107C7F-DB15-5522-312F-B33B0E443845}"/>
                  </a:ext>
                </a:extLst>
              </p:cNvPr>
              <p:cNvSpPr txBox="1"/>
              <p:nvPr/>
            </p:nvSpPr>
            <p:spPr>
              <a:xfrm>
                <a:off x="527381" y="3525118"/>
                <a:ext cx="40119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700 bp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01E884C-D901-3268-8988-CA0FF6CD02CE}"/>
                  </a:ext>
                </a:extLst>
              </p:cNvPr>
              <p:cNvSpPr txBox="1"/>
              <p:nvPr/>
            </p:nvSpPr>
            <p:spPr>
              <a:xfrm>
                <a:off x="527381" y="4190548"/>
                <a:ext cx="424547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100 bp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641E62E-242B-D5E7-2C74-AFE1D39293EF}"/>
                  </a:ext>
                </a:extLst>
              </p:cNvPr>
              <p:cNvSpPr txBox="1"/>
              <p:nvPr/>
            </p:nvSpPr>
            <p:spPr>
              <a:xfrm>
                <a:off x="527381" y="3825215"/>
                <a:ext cx="411090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300 bp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644C64C-267F-E194-A0F3-9CA05756DC8E}"/>
                  </a:ext>
                </a:extLst>
              </p:cNvPr>
              <p:cNvSpPr txBox="1"/>
              <p:nvPr/>
            </p:nvSpPr>
            <p:spPr>
              <a:xfrm>
                <a:off x="527381" y="3668197"/>
                <a:ext cx="411090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500 bp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D50A4A02-E37D-BE00-4564-5D1FAF25396C}"/>
                  </a:ext>
                </a:extLst>
              </p:cNvPr>
              <p:cNvSpPr txBox="1"/>
              <p:nvPr/>
            </p:nvSpPr>
            <p:spPr>
              <a:xfrm>
                <a:off x="527381" y="3741343"/>
                <a:ext cx="413613" cy="185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400 bp</a:t>
                </a:r>
              </a:p>
            </p:txBody>
          </p:sp>
        </p:grp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CBB5D50A-F885-DC55-AB48-FCEBBDAFA729}"/>
                </a:ext>
              </a:extLst>
            </p:cNvPr>
            <p:cNvCxnSpPr>
              <a:cxnSpLocks/>
            </p:cNvCxnSpPr>
            <p:nvPr/>
          </p:nvCxnSpPr>
          <p:spPr>
            <a:xfrm>
              <a:off x="6708098" y="4084416"/>
              <a:ext cx="36972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BF449BFE-5D63-4F99-BC63-5EE9A5584127}"/>
                </a:ext>
              </a:extLst>
            </p:cNvPr>
            <p:cNvSpPr txBox="1"/>
            <p:nvPr/>
          </p:nvSpPr>
          <p:spPr>
            <a:xfrm>
              <a:off x="7037138" y="3990109"/>
              <a:ext cx="52224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Calibri" panose="020F0502020204030204" pitchFamily="34" charset="0"/>
                  <a:cs typeface="Calibri" panose="020F0502020204030204" pitchFamily="34" charset="0"/>
                </a:rPr>
                <a:t>183 bp</a:t>
              </a:r>
            </a:p>
          </p:txBody>
        </p:sp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F867C0FF-BFA7-08BE-E867-DE2B4F93D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8598" y="4873608"/>
              <a:ext cx="370757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Invitrogen™ 100 bp DNA Ladder (Cat. No. 15628019)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FDDC071-DDC0-22D8-84B8-E8E7F4964FD6}"/>
                </a:ext>
              </a:extLst>
            </p:cNvPr>
            <p:cNvSpPr txBox="1"/>
            <p:nvPr/>
          </p:nvSpPr>
          <p:spPr>
            <a:xfrm rot="16200000">
              <a:off x="1301647" y="2323344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Marker 100 bp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0AA1DE-38BB-5A76-600E-AF5CE8C6BF20}"/>
                </a:ext>
              </a:extLst>
            </p:cNvPr>
            <p:cNvSpPr txBox="1"/>
            <p:nvPr/>
          </p:nvSpPr>
          <p:spPr>
            <a:xfrm rot="16200000">
              <a:off x="1086384" y="2377045"/>
              <a:ext cx="7008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Marker 1 kb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A65E9BE3-AD25-10EB-1162-D18945CC60B2}"/>
                </a:ext>
              </a:extLst>
            </p:cNvPr>
            <p:cNvCxnSpPr>
              <a:cxnSpLocks/>
            </p:cNvCxnSpPr>
            <p:nvPr/>
          </p:nvCxnSpPr>
          <p:spPr>
            <a:xfrm>
              <a:off x="6708482" y="4246801"/>
              <a:ext cx="36972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799F5F-2C03-4825-5A68-BCCD2C49BB70}"/>
                </a:ext>
              </a:extLst>
            </p:cNvPr>
            <p:cNvSpPr txBox="1"/>
            <p:nvPr/>
          </p:nvSpPr>
          <p:spPr>
            <a:xfrm>
              <a:off x="7037138" y="4131904"/>
              <a:ext cx="522246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00" dirty="0">
                  <a:latin typeface="Calibri" panose="020F0502020204030204" pitchFamily="34" charset="0"/>
                  <a:cs typeface="Calibri" panose="020F0502020204030204" pitchFamily="34" charset="0"/>
                </a:rPr>
                <a:t>154 bp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4FE027B-847A-E08D-4BA5-91ADF508BA2C}"/>
              </a:ext>
            </a:extLst>
          </p:cNvPr>
          <p:cNvSpPr txBox="1"/>
          <p:nvPr/>
        </p:nvSpPr>
        <p:spPr>
          <a:xfrm>
            <a:off x="5002" y="0"/>
            <a:ext cx="3778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Supplementary 2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663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F700081F-AB11-5917-149A-99840EB67F02}"/>
              </a:ext>
            </a:extLst>
          </p:cNvPr>
          <p:cNvGrpSpPr/>
          <p:nvPr/>
        </p:nvGrpSpPr>
        <p:grpSpPr>
          <a:xfrm>
            <a:off x="19770" y="840745"/>
            <a:ext cx="7518419" cy="4051958"/>
            <a:chOff x="141304" y="1564493"/>
            <a:chExt cx="7518419" cy="405195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2B05830-44D0-A5C9-1D59-E859A7E77C0B}"/>
                </a:ext>
              </a:extLst>
            </p:cNvPr>
            <p:cNvSpPr txBox="1"/>
            <p:nvPr/>
          </p:nvSpPr>
          <p:spPr>
            <a:xfrm>
              <a:off x="165543" y="3791407"/>
              <a:ext cx="47141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600 bp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C7611B6-FF8C-F9C3-522B-BA87122A18E4}"/>
                </a:ext>
              </a:extLst>
            </p:cNvPr>
            <p:cNvSpPr txBox="1"/>
            <p:nvPr/>
          </p:nvSpPr>
          <p:spPr>
            <a:xfrm>
              <a:off x="141304" y="3413924"/>
              <a:ext cx="5198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1500 bp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C4A806C-A132-B865-BD1C-6CB1D4D8D9D0}"/>
                </a:ext>
              </a:extLst>
            </p:cNvPr>
            <p:cNvSpPr txBox="1"/>
            <p:nvPr/>
          </p:nvSpPr>
          <p:spPr>
            <a:xfrm>
              <a:off x="165543" y="4203138"/>
              <a:ext cx="407200" cy="184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200 bp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0973A9-9C22-057D-A396-AF387F3AD8D6}"/>
                </a:ext>
              </a:extLst>
            </p:cNvPr>
            <p:cNvSpPr txBox="1"/>
            <p:nvPr/>
          </p:nvSpPr>
          <p:spPr>
            <a:xfrm>
              <a:off x="141304" y="3479787"/>
              <a:ext cx="5198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1200 bp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6EF669B-2D08-5C63-F0C4-0681C36B43EB}"/>
                </a:ext>
              </a:extLst>
            </p:cNvPr>
            <p:cNvSpPr txBox="1"/>
            <p:nvPr/>
          </p:nvSpPr>
          <p:spPr>
            <a:xfrm>
              <a:off x="141304" y="3541505"/>
              <a:ext cx="51989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1000 bp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3AC0026-6DC8-BB3B-308D-C33681AEDCCF}"/>
                </a:ext>
              </a:extLst>
            </p:cNvPr>
            <p:cNvSpPr txBox="1"/>
            <p:nvPr/>
          </p:nvSpPr>
          <p:spPr>
            <a:xfrm>
              <a:off x="158953" y="3613135"/>
              <a:ext cx="43161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900 bp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7E61D7-86DE-9028-4F76-C6914A180395}"/>
                </a:ext>
              </a:extLst>
            </p:cNvPr>
            <p:cNvSpPr txBox="1"/>
            <p:nvPr/>
          </p:nvSpPr>
          <p:spPr>
            <a:xfrm>
              <a:off x="158953" y="3670182"/>
              <a:ext cx="4011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800 bp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1AD6A1D-BCC4-87C2-6F75-D030A00115F5}"/>
                </a:ext>
              </a:extLst>
            </p:cNvPr>
            <p:cNvSpPr txBox="1"/>
            <p:nvPr/>
          </p:nvSpPr>
          <p:spPr>
            <a:xfrm>
              <a:off x="158953" y="3723152"/>
              <a:ext cx="40119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700 bp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E9BB9A6-D609-8EB4-72BE-C09EFC46EDE8}"/>
                </a:ext>
              </a:extLst>
            </p:cNvPr>
            <p:cNvSpPr txBox="1"/>
            <p:nvPr/>
          </p:nvSpPr>
          <p:spPr>
            <a:xfrm>
              <a:off x="164291" y="4406226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100 bp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DA8E082-CEE4-302D-9C80-628A5B106EFF}"/>
                </a:ext>
              </a:extLst>
            </p:cNvPr>
            <p:cNvSpPr txBox="1"/>
            <p:nvPr/>
          </p:nvSpPr>
          <p:spPr>
            <a:xfrm>
              <a:off x="141304" y="4115125"/>
              <a:ext cx="41109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300 bp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7F2DBD3-8056-573C-D41A-E496C6291CF2}"/>
                </a:ext>
              </a:extLst>
            </p:cNvPr>
            <p:cNvSpPr txBox="1"/>
            <p:nvPr/>
          </p:nvSpPr>
          <p:spPr>
            <a:xfrm>
              <a:off x="150417" y="3930483"/>
              <a:ext cx="41109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500 bp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C12497E1-3028-91FA-E9D3-A466E29BAF67}"/>
                </a:ext>
              </a:extLst>
            </p:cNvPr>
            <p:cNvSpPr txBox="1"/>
            <p:nvPr/>
          </p:nvSpPr>
          <p:spPr>
            <a:xfrm>
              <a:off x="141304" y="4031252"/>
              <a:ext cx="413613" cy="18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400 bp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1EC3017-29EE-FD97-6AE7-68AEDF4C1DE3}"/>
                </a:ext>
              </a:extLst>
            </p:cNvPr>
            <p:cNvGrpSpPr/>
            <p:nvPr/>
          </p:nvGrpSpPr>
          <p:grpSpPr>
            <a:xfrm>
              <a:off x="498877" y="1564493"/>
              <a:ext cx="7160846" cy="4051958"/>
              <a:chOff x="458711" y="1564493"/>
              <a:chExt cx="7160846" cy="4051958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02640DFC-4ED7-B07F-0770-DCA7DDB6765D}"/>
                  </a:ext>
                </a:extLst>
              </p:cNvPr>
              <p:cNvGrpSpPr/>
              <p:nvPr/>
            </p:nvGrpSpPr>
            <p:grpSpPr>
              <a:xfrm>
                <a:off x="782053" y="1564493"/>
                <a:ext cx="6075947" cy="3781413"/>
                <a:chOff x="782053" y="1564493"/>
                <a:chExt cx="6292515" cy="3781413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E713743C-F03B-066A-4AC8-F241A657D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rcRect l="5412" t="56474" r="11350"/>
                <a:stretch>
                  <a:fillRect/>
                </a:stretch>
              </p:blipFill>
              <p:spPr>
                <a:xfrm>
                  <a:off x="782053" y="2652875"/>
                  <a:ext cx="6292515" cy="2693031"/>
                </a:xfrm>
                <a:prstGeom prst="rect">
                  <a:avLst/>
                </a:prstGeom>
              </p:spPr>
            </p:pic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3653208-9E18-1D05-6F9F-2AFB13030885}"/>
                    </a:ext>
                  </a:extLst>
                </p:cNvPr>
                <p:cNvGrpSpPr/>
                <p:nvPr/>
              </p:nvGrpSpPr>
              <p:grpSpPr>
                <a:xfrm>
                  <a:off x="1805434" y="1564493"/>
                  <a:ext cx="4701313" cy="926516"/>
                  <a:chOff x="1877862" y="1595352"/>
                  <a:chExt cx="4701313" cy="926516"/>
                </a:xfrm>
              </p:grpSpPr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8952DD66-3585-B0D1-26CF-A457810109E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1735355" y="2163917"/>
                    <a:ext cx="500458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8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Control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A1F40F77-15F5-2D8E-3796-BF1784000701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1855200" y="2023880"/>
                    <a:ext cx="780531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just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LPS (1 µg/mL)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D3BCDCCF-6E6C-B778-1EF7-F87E7F827B5B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077509" y="1980148"/>
                    <a:ext cx="867996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50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id="{AE6CDE83-3CE3-3D73-70CE-BA211809A553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311151" y="1950889"/>
                    <a:ext cx="926513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4C150E4-2CDE-C3E9-9F99-0E7A2C273819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2565824" y="1950889"/>
                    <a:ext cx="926514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alone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BDC6601F-AE8F-4C8A-6E60-A21788FC8647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057394" y="2163916"/>
                    <a:ext cx="500459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GB" sz="8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Control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895DB557-7EC6-FEF3-9CC8-6EA8BC9E90CE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177240" y="2023880"/>
                    <a:ext cx="780532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just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LPS (1 µg/mL)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ACF0A503-49F5-A379-A3D0-A12500FF6DB2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370289" y="1950888"/>
                    <a:ext cx="926515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50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B266997C-B085-912D-5A9B-0A4ABD488E0E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633190" y="1950888"/>
                    <a:ext cx="926516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6EB1BBC9-8E84-6A49-86B0-0CA4D485FAC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887863" y="1950888"/>
                    <a:ext cx="926516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alone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1" name="TextBox 20">
                    <a:extLst>
                      <a:ext uri="{FF2B5EF4-FFF2-40B4-BE49-F238E27FC236}">
                        <a16:creationId xmlns:a16="http://schemas.microsoft.com/office/drawing/2014/main" id="{5144D10C-B007-D046-1FA0-D61DD2F0EA26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390085" y="2163917"/>
                    <a:ext cx="500458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GB" sz="800" b="1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Control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514D16D1-A061-2D38-1F02-F5571E795D0F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509929" y="2023879"/>
                    <a:ext cx="780533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just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LPS (1 µg/mL)</a:t>
                    </a:r>
                    <a:endPara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F959DB88-CA79-1795-0A85-65CC73D5C027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732238" y="1980147"/>
                    <a:ext cx="867997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50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046F64A3-F355-21C7-BEE4-7F2D5D25D2A4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965880" y="1950888"/>
                    <a:ext cx="926516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+ LPS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58220277-8810-20DB-452D-6A3AE87E33D9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220555" y="1950890"/>
                    <a:ext cx="926512" cy="21544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Extract 100 alone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AD68E6EE-F40C-1978-C93F-9AC833051321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750918" y="2224030"/>
                    <a:ext cx="380232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800" b="1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Actb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3410C9EC-4B7C-72C9-75EC-BE9AE9533457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6010432" y="2224030"/>
                    <a:ext cx="380232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800" b="1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Actb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C508C63-D422-D6FB-B06A-E2C372300360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6281337" y="2224030"/>
                    <a:ext cx="380232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sz="800" b="1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Actb</a:t>
                    </a:r>
                    <a:endPara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E53EE2E8-C9C1-9680-6AFF-9D12397034C5}"/>
                    </a:ext>
                  </a:extLst>
                </p:cNvPr>
                <p:cNvGrpSpPr/>
                <p:nvPr/>
              </p:nvGrpSpPr>
              <p:grpSpPr>
                <a:xfrm>
                  <a:off x="1294610" y="2440796"/>
                  <a:ext cx="5189077" cy="202131"/>
                  <a:chOff x="1368237" y="2770379"/>
                  <a:chExt cx="5189077" cy="202131"/>
                </a:xfrm>
              </p:grpSpPr>
              <p:sp>
                <p:nvSpPr>
                  <p:cNvPr id="32" name="Right Brace 31">
                    <a:extLst>
                      <a:ext uri="{FF2B5EF4-FFF2-40B4-BE49-F238E27FC236}">
                        <a16:creationId xmlns:a16="http://schemas.microsoft.com/office/drawing/2014/main" id="{E1F0CE5A-A113-F0CF-3B49-B33D4FF717C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594976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3" name="Right Brace 32">
                    <a:extLst>
                      <a:ext uri="{FF2B5EF4-FFF2-40B4-BE49-F238E27FC236}">
                        <a16:creationId xmlns:a16="http://schemas.microsoft.com/office/drawing/2014/main" id="{677EAF70-5577-54C5-C3A2-525375643B7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348986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4" name="Right Brace 33">
                    <a:extLst>
                      <a:ext uri="{FF2B5EF4-FFF2-40B4-BE49-F238E27FC236}">
                        <a16:creationId xmlns:a16="http://schemas.microsoft.com/office/drawing/2014/main" id="{635463B7-3511-59E9-53BB-E1F4FCC6794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1884883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" name="Right Brace 34">
                    <a:extLst>
                      <a:ext uri="{FF2B5EF4-FFF2-40B4-BE49-F238E27FC236}">
                        <a16:creationId xmlns:a16="http://schemas.microsoft.com/office/drawing/2014/main" id="{1F7834E3-A685-64D9-7091-1F27602D444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412910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6" name="Right Brace 35">
                    <a:extLst>
                      <a:ext uri="{FF2B5EF4-FFF2-40B4-BE49-F238E27FC236}">
                        <a16:creationId xmlns:a16="http://schemas.microsoft.com/office/drawing/2014/main" id="{CEF58A35-5058-A151-A4E3-87E8151B3DC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67866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7" name="Right Brace 36">
                    <a:extLst>
                      <a:ext uri="{FF2B5EF4-FFF2-40B4-BE49-F238E27FC236}">
                        <a16:creationId xmlns:a16="http://schemas.microsoft.com/office/drawing/2014/main" id="{AE2D9316-BCDC-26D7-2B42-BCF663419CB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931321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8" name="Right Brace 37">
                    <a:extLst>
                      <a:ext uri="{FF2B5EF4-FFF2-40B4-BE49-F238E27FC236}">
                        <a16:creationId xmlns:a16="http://schemas.microsoft.com/office/drawing/2014/main" id="{7EC8C970-ED06-EBA9-EF24-93BDF4BC3C5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214715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9" name="Right Brace 38">
                    <a:extLst>
                      <a:ext uri="{FF2B5EF4-FFF2-40B4-BE49-F238E27FC236}">
                        <a16:creationId xmlns:a16="http://schemas.microsoft.com/office/drawing/2014/main" id="{E87B2B8B-EDF1-F2D5-D6EE-E314C3BEAC85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206923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0" name="Right Brace 39">
                    <a:extLst>
                      <a:ext uri="{FF2B5EF4-FFF2-40B4-BE49-F238E27FC236}">
                        <a16:creationId xmlns:a16="http://schemas.microsoft.com/office/drawing/2014/main" id="{4AA645BA-DB75-4340-7D0E-842C9FB336A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734950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1" name="Right Brace 40">
                    <a:extLst>
                      <a:ext uri="{FF2B5EF4-FFF2-40B4-BE49-F238E27FC236}">
                        <a16:creationId xmlns:a16="http://schemas.microsoft.com/office/drawing/2014/main" id="{2D6BC333-E444-A9D9-4F85-297A53BEFA8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00070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2" name="Right Brace 41">
                    <a:extLst>
                      <a:ext uri="{FF2B5EF4-FFF2-40B4-BE49-F238E27FC236}">
                        <a16:creationId xmlns:a16="http://schemas.microsoft.com/office/drawing/2014/main" id="{006049CA-DB7E-9284-CA18-EEAD47FB9DC3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253361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3" name="Right Brace 42">
                    <a:extLst>
                      <a:ext uri="{FF2B5EF4-FFF2-40B4-BE49-F238E27FC236}">
                        <a16:creationId xmlns:a16="http://schemas.microsoft.com/office/drawing/2014/main" id="{B76F9613-6AD2-8C66-976E-86D287D2B66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346919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4" name="Right Brace 43">
                    <a:extLst>
                      <a:ext uri="{FF2B5EF4-FFF2-40B4-BE49-F238E27FC236}">
                        <a16:creationId xmlns:a16="http://schemas.microsoft.com/office/drawing/2014/main" id="{E4B57AA9-8B82-801C-52F5-8646F8D46F37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39613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5" name="Right Brace 44">
                    <a:extLst>
                      <a:ext uri="{FF2B5EF4-FFF2-40B4-BE49-F238E27FC236}">
                        <a16:creationId xmlns:a16="http://schemas.microsoft.com/office/drawing/2014/main" id="{66A152DA-EA99-CC53-BD63-D1F6CF3C0F3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067640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6" name="Right Brace 45">
                    <a:extLst>
                      <a:ext uri="{FF2B5EF4-FFF2-40B4-BE49-F238E27FC236}">
                        <a16:creationId xmlns:a16="http://schemas.microsoft.com/office/drawing/2014/main" id="{EADE7AEF-766C-C1E2-28E5-C23AC3D87A3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33339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7" name="Right Brace 46">
                    <a:extLst>
                      <a:ext uri="{FF2B5EF4-FFF2-40B4-BE49-F238E27FC236}">
                        <a16:creationId xmlns:a16="http://schemas.microsoft.com/office/drawing/2014/main" id="{4682633D-1818-1D9E-0B93-10FB060AFDD1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586051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8" name="Right Brace 47">
                    <a:extLst>
                      <a:ext uri="{FF2B5EF4-FFF2-40B4-BE49-F238E27FC236}">
                        <a16:creationId xmlns:a16="http://schemas.microsoft.com/office/drawing/2014/main" id="{CEDAB5CA-01C1-2D6D-4FC9-9B5B2AF4B5C6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801885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49" name="Right Brace 48">
                    <a:extLst>
                      <a:ext uri="{FF2B5EF4-FFF2-40B4-BE49-F238E27FC236}">
                        <a16:creationId xmlns:a16="http://schemas.microsoft.com/office/drawing/2014/main" id="{C8D03DE3-DEC0-34C3-ABCA-D8F6B62E14D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846406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0" name="Right Brace 49">
                    <a:extLst>
                      <a:ext uri="{FF2B5EF4-FFF2-40B4-BE49-F238E27FC236}">
                        <a16:creationId xmlns:a16="http://schemas.microsoft.com/office/drawing/2014/main" id="{AF2CE7D2-04C4-1161-657C-9B325C4B79E9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374433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1" name="Right Brace 50">
                    <a:extLst>
                      <a:ext uri="{FF2B5EF4-FFF2-40B4-BE49-F238E27FC236}">
                        <a16:creationId xmlns:a16="http://schemas.microsoft.com/office/drawing/2014/main" id="{FD1931D2-9CF3-AD85-BEAF-E3C955B4E18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108678" y="2789630"/>
                    <a:ext cx="202131" cy="163630"/>
                  </a:xfrm>
                  <a:prstGeom prst="rightBrace">
                    <a:avLst/>
                  </a:prstGeom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D7D585BB-16C6-07A3-5679-20B210DF540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58711" y="4489347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6DD0F877-DE95-4ACA-FCA8-DD00E995BF3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5764" y="4216834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2920F8CE-8EC7-C4FC-D4DB-B63218055F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4031253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D17177C9-F549-D0EF-8758-4299C1B700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904782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23969736-4C74-4333-0900-A6A30D68816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841860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AF7489CD-FA30-0567-D8EF-417DAEDED12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770235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49B0681A-92B9-70DF-9360-D784FED636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715306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6FE470D4-C4FF-E37B-8954-5DA338F6FA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642571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8AAB048B-1F26-CD20-D2E8-B263484BF3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575586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EC1B93ED-2AF8-6299-1453-1EA8889AD51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0014" y="3508600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A3AAC645-677B-C3A7-E6E3-FF848883C5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5764" y="4299791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549BF0D3-ABEB-5A7A-C02B-38A6764F30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5765" y="4124043"/>
                <a:ext cx="322039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F2F25294-BF6D-5963-621F-02517D958A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4077357"/>
                <a:ext cx="30442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5D35BF9C-3BE5-5266-C496-F59895259898}"/>
                  </a:ext>
                </a:extLst>
              </p:cNvPr>
              <p:cNvSpPr txBox="1"/>
              <p:nvPr/>
            </p:nvSpPr>
            <p:spPr>
              <a:xfrm>
                <a:off x="7099661" y="3985878"/>
                <a:ext cx="51989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210 bp</a:t>
                </a:r>
              </a:p>
            </p:txBody>
          </p:sp>
          <p:sp>
            <p:nvSpPr>
              <p:cNvPr id="73" name="Rectangle 1">
                <a:extLst>
                  <a:ext uri="{FF2B5EF4-FFF2-40B4-BE49-F238E27FC236}">
                    <a16:creationId xmlns:a16="http://schemas.microsoft.com/office/drawing/2014/main" id="{910D4431-7DD8-B425-613D-5BFDFEE43B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208" y="5339452"/>
                <a:ext cx="3707575" cy="2769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Invitrogen™ 100 bp DNA Ladder (Cat. No. 15628019)</a:t>
                </a:r>
                <a:endPara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D89916C4-43FC-7C3B-79A9-6BBDC7BD415F}"/>
                  </a:ext>
                </a:extLst>
              </p:cNvPr>
              <p:cNvSpPr txBox="1"/>
              <p:nvPr/>
            </p:nvSpPr>
            <p:spPr>
              <a:xfrm rot="16200000">
                <a:off x="1198770" y="1979168"/>
                <a:ext cx="8082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Marker 100 bp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FDDD8A8-15A4-1359-934D-F68E19167302}"/>
                  </a:ext>
                </a:extLst>
              </p:cNvPr>
              <p:cNvSpPr txBox="1"/>
              <p:nvPr/>
            </p:nvSpPr>
            <p:spPr>
              <a:xfrm rot="16200000">
                <a:off x="1007258" y="2032869"/>
                <a:ext cx="70083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Marker 1 kb</a:t>
                </a:r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25E1FEF3-5048-0301-15EB-3B42286F8D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8000" y="4255254"/>
                <a:ext cx="30442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4B3562BB-2321-620F-869F-698A36DD2DEF}"/>
                  </a:ext>
                </a:extLst>
              </p:cNvPr>
              <p:cNvSpPr txBox="1"/>
              <p:nvPr/>
            </p:nvSpPr>
            <p:spPr>
              <a:xfrm>
                <a:off x="7099661" y="4156207"/>
                <a:ext cx="51989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154 bp</a:t>
                </a:r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6C889C2-3AF1-C850-09B0-DBC6A9BF2F85}"/>
              </a:ext>
            </a:extLst>
          </p:cNvPr>
          <p:cNvSpPr txBox="1"/>
          <p:nvPr/>
        </p:nvSpPr>
        <p:spPr>
          <a:xfrm>
            <a:off x="0" y="0"/>
            <a:ext cx="3778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Supplementary 3</a:t>
            </a:r>
          </a:p>
          <a:p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212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398231A1-59F7-4F05-9AF8-A477B16E3CF6}"/>
              </a:ext>
            </a:extLst>
          </p:cNvPr>
          <p:cNvGrpSpPr/>
          <p:nvPr/>
        </p:nvGrpSpPr>
        <p:grpSpPr>
          <a:xfrm>
            <a:off x="277319" y="1003333"/>
            <a:ext cx="7005036" cy="4017525"/>
            <a:chOff x="329717" y="1818012"/>
            <a:chExt cx="7005036" cy="401752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CC17DBF-04BD-502C-A72D-B5ED576D0467}"/>
                </a:ext>
              </a:extLst>
            </p:cNvPr>
            <p:cNvGrpSpPr/>
            <p:nvPr/>
          </p:nvGrpSpPr>
          <p:grpSpPr>
            <a:xfrm>
              <a:off x="1022632" y="1818012"/>
              <a:ext cx="5514409" cy="3704350"/>
              <a:chOff x="705769" y="1855487"/>
              <a:chExt cx="6148136" cy="401592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8B8882AC-479C-6F10-1655-799EB3B17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10345" t="20768" r="8328" b="32950"/>
              <a:stretch>
                <a:fillRect/>
              </a:stretch>
            </p:blipFill>
            <p:spPr>
              <a:xfrm>
                <a:off x="705769" y="3007894"/>
                <a:ext cx="6148136" cy="2863517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2709771-2CBB-C94B-9130-2EDE9CE9E42D}"/>
                  </a:ext>
                </a:extLst>
              </p:cNvPr>
              <p:cNvGrpSpPr/>
              <p:nvPr/>
            </p:nvGrpSpPr>
            <p:grpSpPr>
              <a:xfrm>
                <a:off x="1139445" y="1855487"/>
                <a:ext cx="5236293" cy="1026232"/>
                <a:chOff x="1342882" y="1523464"/>
                <a:chExt cx="5236293" cy="1026232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8D4A542-6AE1-5EB5-0684-0DA5D5B4AAB7}"/>
                    </a:ext>
                  </a:extLst>
                </p:cNvPr>
                <p:cNvSpPr txBox="1"/>
                <p:nvPr/>
              </p:nvSpPr>
              <p:spPr>
                <a:xfrm rot="16200000">
                  <a:off x="1735883" y="2112657"/>
                  <a:ext cx="50045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80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Control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7DBA1C0-E03F-4C3C-6486-1BD2649D33CC}"/>
                    </a:ext>
                  </a:extLst>
                </p:cNvPr>
                <p:cNvSpPr txBox="1"/>
                <p:nvPr/>
              </p:nvSpPr>
              <p:spPr>
                <a:xfrm rot="16200000">
                  <a:off x="1756674" y="1903822"/>
                  <a:ext cx="995885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LPS (1 µg/mL)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73B6BF3-53DC-07AF-162F-549AA89D5B38}"/>
                    </a:ext>
                  </a:extLst>
                </p:cNvPr>
                <p:cNvSpPr txBox="1"/>
                <p:nvPr/>
              </p:nvSpPr>
              <p:spPr>
                <a:xfrm rot="16200000">
                  <a:off x="2021310" y="1912042"/>
                  <a:ext cx="995887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50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641E6B4-E3CF-6CE8-7336-70039B3ABA73}"/>
                    </a:ext>
                  </a:extLst>
                </p:cNvPr>
                <p:cNvSpPr txBox="1"/>
                <p:nvPr/>
              </p:nvSpPr>
              <p:spPr>
                <a:xfrm rot="16200000">
                  <a:off x="2270386" y="1901307"/>
                  <a:ext cx="995889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B9943E8-D324-1245-69CD-2E0A573E978D}"/>
                    </a:ext>
                  </a:extLst>
                </p:cNvPr>
                <p:cNvSpPr txBox="1"/>
                <p:nvPr/>
              </p:nvSpPr>
              <p:spPr>
                <a:xfrm rot="16200000">
                  <a:off x="2556345" y="1912039"/>
                  <a:ext cx="995891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alone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91AF7ABE-C5B4-F4D0-E3DA-C248C5556308}"/>
                    </a:ext>
                  </a:extLst>
                </p:cNvPr>
                <p:cNvSpPr txBox="1"/>
                <p:nvPr/>
              </p:nvSpPr>
              <p:spPr>
                <a:xfrm rot="16200000">
                  <a:off x="3006136" y="2100279"/>
                  <a:ext cx="602976" cy="2402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80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Control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C2BD7A33-DEF6-FD0D-80F8-57319398B9AF}"/>
                    </a:ext>
                  </a:extLst>
                </p:cNvPr>
                <p:cNvSpPr txBox="1"/>
                <p:nvPr/>
              </p:nvSpPr>
              <p:spPr>
                <a:xfrm rot="16200000">
                  <a:off x="3133507" y="1967767"/>
                  <a:ext cx="867998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LPS (1 µg/mL)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1A6035D3-2DCA-66F4-F2F8-5914D00153EB}"/>
                    </a:ext>
                  </a:extLst>
                </p:cNvPr>
                <p:cNvSpPr txBox="1"/>
                <p:nvPr/>
              </p:nvSpPr>
              <p:spPr>
                <a:xfrm rot="16200000">
                  <a:off x="3370289" y="1950888"/>
                  <a:ext cx="926515" cy="21544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50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2B8C71F6-995A-F8D7-05B2-7DBEB08FEE1E}"/>
                    </a:ext>
                  </a:extLst>
                </p:cNvPr>
                <p:cNvSpPr txBox="1"/>
                <p:nvPr/>
              </p:nvSpPr>
              <p:spPr>
                <a:xfrm rot="16200000">
                  <a:off x="3598502" y="1903819"/>
                  <a:ext cx="995893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7CF303C-6F68-718D-509E-60A5A1880B72}"/>
                    </a:ext>
                  </a:extLst>
                </p:cNvPr>
                <p:cNvSpPr txBox="1"/>
                <p:nvPr/>
              </p:nvSpPr>
              <p:spPr>
                <a:xfrm rot="16200000">
                  <a:off x="3853174" y="1903818"/>
                  <a:ext cx="995895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alone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EE3C1C01-7DFF-2511-ACE9-A78693F60269}"/>
                    </a:ext>
                  </a:extLst>
                </p:cNvPr>
                <p:cNvSpPr txBox="1"/>
                <p:nvPr/>
              </p:nvSpPr>
              <p:spPr>
                <a:xfrm rot="16200000">
                  <a:off x="4390085" y="2163917"/>
                  <a:ext cx="50045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800" b="1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Control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2C9598D-7F18-EB0B-0F26-426453404E7D}"/>
                    </a:ext>
                  </a:extLst>
                </p:cNvPr>
                <p:cNvSpPr txBox="1"/>
                <p:nvPr/>
              </p:nvSpPr>
              <p:spPr>
                <a:xfrm rot="16200000">
                  <a:off x="4466197" y="1967767"/>
                  <a:ext cx="867999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just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8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LPS (1 µg/mL)</a:t>
                  </a:r>
                  <a:endPara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4D8C69CE-2FB1-AA3E-9C7E-E7A7E1B3EEC9}"/>
                    </a:ext>
                  </a:extLst>
                </p:cNvPr>
                <p:cNvSpPr txBox="1"/>
                <p:nvPr/>
              </p:nvSpPr>
              <p:spPr>
                <a:xfrm rot="16200000">
                  <a:off x="4702979" y="1938509"/>
                  <a:ext cx="926516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50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0ABAA621-17C0-3384-1253-ED65B3C00D7C}"/>
                    </a:ext>
                  </a:extLst>
                </p:cNvPr>
                <p:cNvSpPr txBox="1"/>
                <p:nvPr/>
              </p:nvSpPr>
              <p:spPr>
                <a:xfrm rot="16200000">
                  <a:off x="4931190" y="1903817"/>
                  <a:ext cx="995897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+ LPS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207D02F-CC2D-4B27-3A7A-D6C1EB25E89B}"/>
                    </a:ext>
                  </a:extLst>
                </p:cNvPr>
                <p:cNvSpPr txBox="1"/>
                <p:nvPr/>
              </p:nvSpPr>
              <p:spPr>
                <a:xfrm rot="16200000">
                  <a:off x="5185863" y="1903818"/>
                  <a:ext cx="995898" cy="24020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GB" sz="800" b="1" i="0" u="none" strike="noStrike" dirty="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cs typeface="Calibri" panose="020F0502020204030204" pitchFamily="34" charset="0"/>
                    </a:rPr>
                    <a:t>Extract 100 alone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C739D50-CE8B-C563-CD7E-1D1863091233}"/>
                    </a:ext>
                  </a:extLst>
                </p:cNvPr>
                <p:cNvSpPr txBox="1"/>
                <p:nvPr/>
              </p:nvSpPr>
              <p:spPr>
                <a:xfrm rot="16200000">
                  <a:off x="5750918" y="2224030"/>
                  <a:ext cx="380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Actb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F3E18B0-3093-19BA-207B-B699CF015E2C}"/>
                    </a:ext>
                  </a:extLst>
                </p:cNvPr>
                <p:cNvSpPr txBox="1"/>
                <p:nvPr/>
              </p:nvSpPr>
              <p:spPr>
                <a:xfrm rot="16200000">
                  <a:off x="6010432" y="2224030"/>
                  <a:ext cx="380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Actb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B42EF486-D2FF-2637-B128-3A8FB99B8072}"/>
                    </a:ext>
                  </a:extLst>
                </p:cNvPr>
                <p:cNvSpPr txBox="1"/>
                <p:nvPr/>
              </p:nvSpPr>
              <p:spPr>
                <a:xfrm rot="16200000">
                  <a:off x="6281337" y="2224030"/>
                  <a:ext cx="380232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b="1" dirty="0" err="1">
                      <a:latin typeface="Calibri" panose="020F0502020204030204" pitchFamily="34" charset="0"/>
                      <a:cs typeface="Calibri" panose="020F0502020204030204" pitchFamily="34" charset="0"/>
                    </a:rPr>
                    <a:t>Actb</a:t>
                  </a:r>
                  <a:endPara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6B395B2-9764-04BA-D454-214169560FF5}"/>
                    </a:ext>
                  </a:extLst>
                </p:cNvPr>
                <p:cNvSpPr txBox="1"/>
                <p:nvPr/>
              </p:nvSpPr>
              <p:spPr>
                <a:xfrm rot="16200000">
                  <a:off x="1083093" y="2049704"/>
                  <a:ext cx="759781" cy="24020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8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Marker 1 kb</a:t>
                  </a: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B41AD326-7457-C026-CEBB-394A8D878EEB}"/>
                  </a:ext>
                </a:extLst>
              </p:cNvPr>
              <p:cNvGrpSpPr/>
              <p:nvPr/>
            </p:nvGrpSpPr>
            <p:grpSpPr>
              <a:xfrm>
                <a:off x="1171906" y="2805763"/>
                <a:ext cx="5189077" cy="202131"/>
                <a:chOff x="1368237" y="2770379"/>
                <a:chExt cx="5189077" cy="202131"/>
              </a:xfrm>
            </p:grpSpPr>
            <p:sp>
              <p:nvSpPr>
                <p:cNvPr id="32" name="Right Brace 31">
                  <a:extLst>
                    <a:ext uri="{FF2B5EF4-FFF2-40B4-BE49-F238E27FC236}">
                      <a16:creationId xmlns:a16="http://schemas.microsoft.com/office/drawing/2014/main" id="{87716D59-69A5-2C3D-E1B3-2E4F4968279A}"/>
                    </a:ext>
                  </a:extLst>
                </p:cNvPr>
                <p:cNvSpPr/>
                <p:nvPr/>
              </p:nvSpPr>
              <p:spPr>
                <a:xfrm rot="16200000">
                  <a:off x="1594976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ight Brace 32">
                  <a:extLst>
                    <a:ext uri="{FF2B5EF4-FFF2-40B4-BE49-F238E27FC236}">
                      <a16:creationId xmlns:a16="http://schemas.microsoft.com/office/drawing/2014/main" id="{7FF5C78E-ED24-F3AC-2B70-196B94BCEDDA}"/>
                    </a:ext>
                  </a:extLst>
                </p:cNvPr>
                <p:cNvSpPr/>
                <p:nvPr/>
              </p:nvSpPr>
              <p:spPr>
                <a:xfrm rot="16200000">
                  <a:off x="1348986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" name="Right Brace 33">
                  <a:extLst>
                    <a:ext uri="{FF2B5EF4-FFF2-40B4-BE49-F238E27FC236}">
                      <a16:creationId xmlns:a16="http://schemas.microsoft.com/office/drawing/2014/main" id="{AFEF0FA0-C226-4379-70DB-3FB0788D57F9}"/>
                    </a:ext>
                  </a:extLst>
                </p:cNvPr>
                <p:cNvSpPr/>
                <p:nvPr/>
              </p:nvSpPr>
              <p:spPr>
                <a:xfrm rot="16200000">
                  <a:off x="1884883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Right Brace 34">
                  <a:extLst>
                    <a:ext uri="{FF2B5EF4-FFF2-40B4-BE49-F238E27FC236}">
                      <a16:creationId xmlns:a16="http://schemas.microsoft.com/office/drawing/2014/main" id="{8ED624C7-0D49-C8B8-846A-B10C3FE13146}"/>
                    </a:ext>
                  </a:extLst>
                </p:cNvPr>
                <p:cNvSpPr/>
                <p:nvPr/>
              </p:nvSpPr>
              <p:spPr>
                <a:xfrm rot="16200000">
                  <a:off x="2412910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Right Brace 35">
                  <a:extLst>
                    <a:ext uri="{FF2B5EF4-FFF2-40B4-BE49-F238E27FC236}">
                      <a16:creationId xmlns:a16="http://schemas.microsoft.com/office/drawing/2014/main" id="{8F966ADA-D0FC-BF31-E1C3-8C657143D558}"/>
                    </a:ext>
                  </a:extLst>
                </p:cNvPr>
                <p:cNvSpPr/>
                <p:nvPr/>
              </p:nvSpPr>
              <p:spPr>
                <a:xfrm rot="16200000">
                  <a:off x="267866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Right Brace 36">
                  <a:extLst>
                    <a:ext uri="{FF2B5EF4-FFF2-40B4-BE49-F238E27FC236}">
                      <a16:creationId xmlns:a16="http://schemas.microsoft.com/office/drawing/2014/main" id="{C8A7DECD-535C-4499-DCEC-F55A03EDF778}"/>
                    </a:ext>
                  </a:extLst>
                </p:cNvPr>
                <p:cNvSpPr/>
                <p:nvPr/>
              </p:nvSpPr>
              <p:spPr>
                <a:xfrm rot="16200000">
                  <a:off x="2931321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Right Brace 37">
                  <a:extLst>
                    <a:ext uri="{FF2B5EF4-FFF2-40B4-BE49-F238E27FC236}">
                      <a16:creationId xmlns:a16="http://schemas.microsoft.com/office/drawing/2014/main" id="{84CA2E15-4D46-8701-72D7-02B68BFBC901}"/>
                    </a:ext>
                  </a:extLst>
                </p:cNvPr>
                <p:cNvSpPr/>
                <p:nvPr/>
              </p:nvSpPr>
              <p:spPr>
                <a:xfrm rot="16200000">
                  <a:off x="214715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" name="Right Brace 38">
                  <a:extLst>
                    <a:ext uri="{FF2B5EF4-FFF2-40B4-BE49-F238E27FC236}">
                      <a16:creationId xmlns:a16="http://schemas.microsoft.com/office/drawing/2014/main" id="{BFF90446-09F2-0CB9-964C-45B1ED5E914F}"/>
                    </a:ext>
                  </a:extLst>
                </p:cNvPr>
                <p:cNvSpPr/>
                <p:nvPr/>
              </p:nvSpPr>
              <p:spPr>
                <a:xfrm rot="16200000">
                  <a:off x="3206923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" name="Right Brace 39">
                  <a:extLst>
                    <a:ext uri="{FF2B5EF4-FFF2-40B4-BE49-F238E27FC236}">
                      <a16:creationId xmlns:a16="http://schemas.microsoft.com/office/drawing/2014/main" id="{02A6EEBF-0D75-FD41-C4F9-A44B06A40978}"/>
                    </a:ext>
                  </a:extLst>
                </p:cNvPr>
                <p:cNvSpPr/>
                <p:nvPr/>
              </p:nvSpPr>
              <p:spPr>
                <a:xfrm rot="16200000">
                  <a:off x="3734950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Right Brace 40">
                  <a:extLst>
                    <a:ext uri="{FF2B5EF4-FFF2-40B4-BE49-F238E27FC236}">
                      <a16:creationId xmlns:a16="http://schemas.microsoft.com/office/drawing/2014/main" id="{289643E1-F8E3-AE76-B285-7AC3A610293F}"/>
                    </a:ext>
                  </a:extLst>
                </p:cNvPr>
                <p:cNvSpPr/>
                <p:nvPr/>
              </p:nvSpPr>
              <p:spPr>
                <a:xfrm rot="16200000">
                  <a:off x="400070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Right Brace 41">
                  <a:extLst>
                    <a:ext uri="{FF2B5EF4-FFF2-40B4-BE49-F238E27FC236}">
                      <a16:creationId xmlns:a16="http://schemas.microsoft.com/office/drawing/2014/main" id="{D73F223E-F7D8-8868-6C7F-8872A920F52A}"/>
                    </a:ext>
                  </a:extLst>
                </p:cNvPr>
                <p:cNvSpPr/>
                <p:nvPr/>
              </p:nvSpPr>
              <p:spPr>
                <a:xfrm rot="16200000">
                  <a:off x="4253361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Right Brace 42">
                  <a:extLst>
                    <a:ext uri="{FF2B5EF4-FFF2-40B4-BE49-F238E27FC236}">
                      <a16:creationId xmlns:a16="http://schemas.microsoft.com/office/drawing/2014/main" id="{E2F9C73D-3A87-7860-AE55-43BD48CD4DDB}"/>
                    </a:ext>
                  </a:extLst>
                </p:cNvPr>
                <p:cNvSpPr/>
                <p:nvPr/>
              </p:nvSpPr>
              <p:spPr>
                <a:xfrm rot="16200000">
                  <a:off x="346919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Right Brace 43">
                  <a:extLst>
                    <a:ext uri="{FF2B5EF4-FFF2-40B4-BE49-F238E27FC236}">
                      <a16:creationId xmlns:a16="http://schemas.microsoft.com/office/drawing/2014/main" id="{A2034853-29C5-91A5-6192-5535C4202AC6}"/>
                    </a:ext>
                  </a:extLst>
                </p:cNvPr>
                <p:cNvSpPr/>
                <p:nvPr/>
              </p:nvSpPr>
              <p:spPr>
                <a:xfrm rot="16200000">
                  <a:off x="4539613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Right Brace 44">
                  <a:extLst>
                    <a:ext uri="{FF2B5EF4-FFF2-40B4-BE49-F238E27FC236}">
                      <a16:creationId xmlns:a16="http://schemas.microsoft.com/office/drawing/2014/main" id="{E9BF8CDC-92BC-3A8B-A1F9-16894E8B7077}"/>
                    </a:ext>
                  </a:extLst>
                </p:cNvPr>
                <p:cNvSpPr/>
                <p:nvPr/>
              </p:nvSpPr>
              <p:spPr>
                <a:xfrm rot="16200000">
                  <a:off x="5067640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Right Brace 45">
                  <a:extLst>
                    <a:ext uri="{FF2B5EF4-FFF2-40B4-BE49-F238E27FC236}">
                      <a16:creationId xmlns:a16="http://schemas.microsoft.com/office/drawing/2014/main" id="{708909B4-49EB-01F4-8951-1D8BD09B2AEB}"/>
                    </a:ext>
                  </a:extLst>
                </p:cNvPr>
                <p:cNvSpPr/>
                <p:nvPr/>
              </p:nvSpPr>
              <p:spPr>
                <a:xfrm rot="16200000">
                  <a:off x="533339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Right Brace 46">
                  <a:extLst>
                    <a:ext uri="{FF2B5EF4-FFF2-40B4-BE49-F238E27FC236}">
                      <a16:creationId xmlns:a16="http://schemas.microsoft.com/office/drawing/2014/main" id="{72A028EF-D5FF-305F-FE5D-CF88AF76E5CC}"/>
                    </a:ext>
                  </a:extLst>
                </p:cNvPr>
                <p:cNvSpPr/>
                <p:nvPr/>
              </p:nvSpPr>
              <p:spPr>
                <a:xfrm rot="16200000">
                  <a:off x="5586051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ight Brace 47">
                  <a:extLst>
                    <a:ext uri="{FF2B5EF4-FFF2-40B4-BE49-F238E27FC236}">
                      <a16:creationId xmlns:a16="http://schemas.microsoft.com/office/drawing/2014/main" id="{0FF7204C-01FF-B5F6-4244-7A89D681731F}"/>
                    </a:ext>
                  </a:extLst>
                </p:cNvPr>
                <p:cNvSpPr/>
                <p:nvPr/>
              </p:nvSpPr>
              <p:spPr>
                <a:xfrm rot="16200000">
                  <a:off x="4801885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Right Brace 48">
                  <a:extLst>
                    <a:ext uri="{FF2B5EF4-FFF2-40B4-BE49-F238E27FC236}">
                      <a16:creationId xmlns:a16="http://schemas.microsoft.com/office/drawing/2014/main" id="{4B6E476D-B716-A431-0D5A-6AEF246D25A4}"/>
                    </a:ext>
                  </a:extLst>
                </p:cNvPr>
                <p:cNvSpPr/>
                <p:nvPr/>
              </p:nvSpPr>
              <p:spPr>
                <a:xfrm rot="16200000">
                  <a:off x="5846406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Right Brace 49">
                  <a:extLst>
                    <a:ext uri="{FF2B5EF4-FFF2-40B4-BE49-F238E27FC236}">
                      <a16:creationId xmlns:a16="http://schemas.microsoft.com/office/drawing/2014/main" id="{5312EAA2-1FDD-03F4-F177-528E266A0D40}"/>
                    </a:ext>
                  </a:extLst>
                </p:cNvPr>
                <p:cNvSpPr/>
                <p:nvPr/>
              </p:nvSpPr>
              <p:spPr>
                <a:xfrm rot="16200000">
                  <a:off x="6374433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" name="Right Brace 50">
                  <a:extLst>
                    <a:ext uri="{FF2B5EF4-FFF2-40B4-BE49-F238E27FC236}">
                      <a16:creationId xmlns:a16="http://schemas.microsoft.com/office/drawing/2014/main" id="{4DC79A8B-C27A-3196-C61D-A67D0C1B017C}"/>
                    </a:ext>
                  </a:extLst>
                </p:cNvPr>
                <p:cNvSpPr/>
                <p:nvPr/>
              </p:nvSpPr>
              <p:spPr>
                <a:xfrm rot="16200000">
                  <a:off x="6108678" y="2789630"/>
                  <a:ext cx="202131" cy="163630"/>
                </a:xfrm>
                <a:prstGeom prst="rightBrac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D792E071-AF47-F22B-1791-37C807266B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4486192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E59815E-295C-3E14-AAF8-2DF51361E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4364848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C831DA4D-018D-D7EF-842D-954118D7DC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1" y="4269056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93728B3A-FB41-6C98-98A4-C1A53D9AA0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4131712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73C1EEEA-933D-A8EB-0DC1-0A733EBD65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3937500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48F0B754-4288-3398-A4FA-A8D40B83BD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4027723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1EE01A7D-7EEE-341F-1F3D-70DBA3DB62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1" y="3683805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980AA1AC-2020-5408-11BA-CBF8C5B75D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593" y="3771463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969864F-0484-BC6B-95A0-798711CC6A34}"/>
                </a:ext>
              </a:extLst>
            </p:cNvPr>
            <p:cNvSpPr txBox="1"/>
            <p:nvPr/>
          </p:nvSpPr>
          <p:spPr>
            <a:xfrm>
              <a:off x="365262" y="4385259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100 bp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238BD8-7308-980C-4BD0-E898D207DBA6}"/>
                </a:ext>
              </a:extLst>
            </p:cNvPr>
            <p:cNvSpPr txBox="1"/>
            <p:nvPr/>
          </p:nvSpPr>
          <p:spPr>
            <a:xfrm>
              <a:off x="351970" y="4265348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200 bp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31107E5-0F4A-61A3-B227-4B1984719D50}"/>
                </a:ext>
              </a:extLst>
            </p:cNvPr>
            <p:cNvSpPr txBox="1"/>
            <p:nvPr/>
          </p:nvSpPr>
          <p:spPr>
            <a:xfrm>
              <a:off x="358699" y="3844252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600 bp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E5A97F-74E9-880D-53CF-BB785A92223D}"/>
                </a:ext>
              </a:extLst>
            </p:cNvPr>
            <p:cNvSpPr txBox="1"/>
            <p:nvPr/>
          </p:nvSpPr>
          <p:spPr>
            <a:xfrm>
              <a:off x="332232" y="3582463"/>
              <a:ext cx="5318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1500 bp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09B2245-F54D-C274-FF83-E5E6E2A71089}"/>
                </a:ext>
              </a:extLst>
            </p:cNvPr>
            <p:cNvSpPr txBox="1"/>
            <p:nvPr/>
          </p:nvSpPr>
          <p:spPr>
            <a:xfrm>
              <a:off x="329717" y="3678256"/>
              <a:ext cx="5318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1200 bp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1BE797C-7264-1D5A-3BEC-FBE9FCF7405A}"/>
                </a:ext>
              </a:extLst>
            </p:cNvPr>
            <p:cNvSpPr txBox="1"/>
            <p:nvPr/>
          </p:nvSpPr>
          <p:spPr>
            <a:xfrm>
              <a:off x="358699" y="3927184"/>
              <a:ext cx="41109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500 bp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05B4B21-875B-36D3-066C-754CF42FC269}"/>
                </a:ext>
              </a:extLst>
            </p:cNvPr>
            <p:cNvSpPr txBox="1"/>
            <p:nvPr/>
          </p:nvSpPr>
          <p:spPr>
            <a:xfrm>
              <a:off x="352300" y="4192879"/>
              <a:ext cx="41109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300 bp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1F638A-1D7B-D849-D78E-741AEBE4B06E}"/>
                </a:ext>
              </a:extLst>
            </p:cNvPr>
            <p:cNvSpPr txBox="1"/>
            <p:nvPr/>
          </p:nvSpPr>
          <p:spPr>
            <a:xfrm>
              <a:off x="358699" y="4043141"/>
              <a:ext cx="41109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400 bp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2F4758D-02FD-C9AD-3505-F403D5CA01C3}"/>
                </a:ext>
              </a:extLst>
            </p:cNvPr>
            <p:cNvCxnSpPr>
              <a:cxnSpLocks/>
            </p:cNvCxnSpPr>
            <p:nvPr/>
          </p:nvCxnSpPr>
          <p:spPr>
            <a:xfrm>
              <a:off x="6537041" y="4273248"/>
              <a:ext cx="34046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8D21F6-0887-7ECD-0C82-3FCCCFEEAD60}"/>
                </a:ext>
              </a:extLst>
            </p:cNvPr>
            <p:cNvSpPr txBox="1"/>
            <p:nvPr/>
          </p:nvSpPr>
          <p:spPr>
            <a:xfrm>
              <a:off x="6796283" y="4180915"/>
              <a:ext cx="5318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152 bp</a:t>
              </a:r>
            </a:p>
          </p:txBody>
        </p:sp>
        <p:sp>
          <p:nvSpPr>
            <p:cNvPr id="69" name="Rectangle 1">
              <a:extLst>
                <a:ext uri="{FF2B5EF4-FFF2-40B4-BE49-F238E27FC236}">
                  <a16:creationId xmlns:a16="http://schemas.microsoft.com/office/drawing/2014/main" id="{97C017FB-BE87-124A-A283-5172F46979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3591" y="5558538"/>
              <a:ext cx="370757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Invitrogen™ 100 bp DNA Ladder (Cat. No. 15628019)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94136C6-0B64-EDFC-686F-D85A247EFD45}"/>
                </a:ext>
              </a:extLst>
            </p:cNvPr>
            <p:cNvSpPr txBox="1"/>
            <p:nvPr/>
          </p:nvSpPr>
          <p:spPr>
            <a:xfrm rot="16200000">
              <a:off x="1326871" y="2234696"/>
              <a:ext cx="80823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Marker 100 bp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F0E5F521-126C-5E7C-9064-C37BEDC0BFBF}"/>
                </a:ext>
              </a:extLst>
            </p:cNvPr>
            <p:cNvCxnSpPr>
              <a:cxnSpLocks/>
            </p:cNvCxnSpPr>
            <p:nvPr/>
          </p:nvCxnSpPr>
          <p:spPr>
            <a:xfrm>
              <a:off x="6537041" y="4192879"/>
              <a:ext cx="34046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030A398-EBCC-B640-6779-1F730869C449}"/>
                </a:ext>
              </a:extLst>
            </p:cNvPr>
            <p:cNvSpPr txBox="1"/>
            <p:nvPr/>
          </p:nvSpPr>
          <p:spPr>
            <a:xfrm>
              <a:off x="6802860" y="4087514"/>
              <a:ext cx="531893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154 bp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7123D13A-5EFE-01E7-E0D3-D73CA3485504}"/>
              </a:ext>
            </a:extLst>
          </p:cNvPr>
          <p:cNvSpPr txBox="1"/>
          <p:nvPr/>
        </p:nvSpPr>
        <p:spPr>
          <a:xfrm>
            <a:off x="5002" y="0"/>
            <a:ext cx="3778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Supplementary 4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237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91CDFAF8-FA7E-F194-4A5A-2C0BF57D48CF}"/>
              </a:ext>
            </a:extLst>
          </p:cNvPr>
          <p:cNvGrpSpPr/>
          <p:nvPr/>
        </p:nvGrpSpPr>
        <p:grpSpPr>
          <a:xfrm>
            <a:off x="231654" y="1021549"/>
            <a:ext cx="7128295" cy="4324357"/>
            <a:chOff x="329657" y="2146158"/>
            <a:chExt cx="7128295" cy="432435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C0FDD47-E4D0-3E08-DF51-5A4ACCFA8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5120" r="8327" b="52785"/>
            <a:stretch>
              <a:fillRect/>
            </a:stretch>
          </p:blipFill>
          <p:spPr>
            <a:xfrm>
              <a:off x="1000210" y="3214815"/>
              <a:ext cx="5787189" cy="292129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94824D5-230F-F6C4-7017-D044150CBAED}"/>
                </a:ext>
              </a:extLst>
            </p:cNvPr>
            <p:cNvGrpSpPr/>
            <p:nvPr/>
          </p:nvGrpSpPr>
          <p:grpSpPr>
            <a:xfrm>
              <a:off x="1488114" y="2146158"/>
              <a:ext cx="3960999" cy="965805"/>
              <a:chOff x="1579583" y="1595352"/>
              <a:chExt cx="3960999" cy="965805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059E90-10CC-A003-37D4-378130D0DB82}"/>
                  </a:ext>
                </a:extLst>
              </p:cNvPr>
              <p:cNvSpPr txBox="1"/>
              <p:nvPr/>
            </p:nvSpPr>
            <p:spPr>
              <a:xfrm rot="16200000">
                <a:off x="1625199" y="2163915"/>
                <a:ext cx="5004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4E1FBF3-0744-8DC1-E010-C975A93C598F}"/>
                  </a:ext>
                </a:extLst>
              </p:cNvPr>
              <p:cNvSpPr txBox="1"/>
              <p:nvPr/>
            </p:nvSpPr>
            <p:spPr>
              <a:xfrm rot="16200000">
                <a:off x="1671148" y="2033912"/>
                <a:ext cx="78053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049A232-77BC-BBDE-5DFB-9031014398A8}"/>
                  </a:ext>
                </a:extLst>
              </p:cNvPr>
              <p:cNvSpPr txBox="1"/>
              <p:nvPr/>
            </p:nvSpPr>
            <p:spPr>
              <a:xfrm rot="16200000">
                <a:off x="1792356" y="1990180"/>
                <a:ext cx="86799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09576D3-16F8-841A-EE03-F420EEEE9A40}"/>
                  </a:ext>
                </a:extLst>
              </p:cNvPr>
              <p:cNvSpPr txBox="1"/>
              <p:nvPr/>
            </p:nvSpPr>
            <p:spPr>
              <a:xfrm rot="16200000">
                <a:off x="1959692" y="1980146"/>
                <a:ext cx="92651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FFEE41B-4CDA-B0C9-037F-742D3147CE56}"/>
                  </a:ext>
                </a:extLst>
              </p:cNvPr>
              <p:cNvSpPr txBox="1"/>
              <p:nvPr/>
            </p:nvSpPr>
            <p:spPr>
              <a:xfrm rot="16200000">
                <a:off x="2150516" y="1950887"/>
                <a:ext cx="92651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88BCA98-69E5-0316-6088-8E782EB63A63}"/>
                  </a:ext>
                </a:extLst>
              </p:cNvPr>
              <p:cNvSpPr txBox="1"/>
              <p:nvPr/>
            </p:nvSpPr>
            <p:spPr>
              <a:xfrm rot="16200000">
                <a:off x="2542555" y="2138985"/>
                <a:ext cx="50045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BAF15D1-5ECF-B588-956A-2C23FB6AA855}"/>
                  </a:ext>
                </a:extLst>
              </p:cNvPr>
              <p:cNvSpPr txBox="1"/>
              <p:nvPr/>
            </p:nvSpPr>
            <p:spPr>
              <a:xfrm rot="16200000">
                <a:off x="2591305" y="2033912"/>
                <a:ext cx="78053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0E2D9B-62BE-3D3E-0CF0-25981FE61860}"/>
                  </a:ext>
                </a:extLst>
              </p:cNvPr>
              <p:cNvSpPr txBox="1"/>
              <p:nvPr/>
            </p:nvSpPr>
            <p:spPr>
              <a:xfrm rot="16200000">
                <a:off x="2695799" y="1990178"/>
                <a:ext cx="92651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22D3ADF-03F3-3DE8-C7D9-D2CD7DA55A8D}"/>
                  </a:ext>
                </a:extLst>
              </p:cNvPr>
              <p:cNvSpPr txBox="1"/>
              <p:nvPr/>
            </p:nvSpPr>
            <p:spPr>
              <a:xfrm rot="16200000">
                <a:off x="2889516" y="1980145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9782F2-4764-D71C-C02A-77AE326871CB}"/>
                  </a:ext>
                </a:extLst>
              </p:cNvPr>
              <p:cNvSpPr txBox="1"/>
              <p:nvPr/>
            </p:nvSpPr>
            <p:spPr>
              <a:xfrm rot="16200000">
                <a:off x="3072063" y="1970111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5D091F79-909A-7338-D60C-C31DCAB7928B}"/>
                  </a:ext>
                </a:extLst>
              </p:cNvPr>
              <p:cNvSpPr txBox="1"/>
              <p:nvPr/>
            </p:nvSpPr>
            <p:spPr>
              <a:xfrm rot="16200000">
                <a:off x="3465001" y="2142350"/>
                <a:ext cx="500458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800" b="1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Control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8FA100C-CA79-2F28-6BA1-E3E9ECD16D4F}"/>
                  </a:ext>
                </a:extLst>
              </p:cNvPr>
              <p:cNvSpPr txBox="1"/>
              <p:nvPr/>
            </p:nvSpPr>
            <p:spPr>
              <a:xfrm rot="16200000">
                <a:off x="3497005" y="2022707"/>
                <a:ext cx="780533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8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LPS (1 µg/mL)</a:t>
                </a:r>
                <a:endPara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EC74613-07DE-F5F3-1967-1FD8C2444F6A}"/>
                  </a:ext>
                </a:extLst>
              </p:cNvPr>
              <p:cNvSpPr txBox="1"/>
              <p:nvPr/>
            </p:nvSpPr>
            <p:spPr>
              <a:xfrm rot="16200000">
                <a:off x="3637281" y="1999370"/>
                <a:ext cx="86799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50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83D32EA-2DA6-1A65-F41D-588B44409DCA}"/>
                  </a:ext>
                </a:extLst>
              </p:cNvPr>
              <p:cNvSpPr txBox="1"/>
              <p:nvPr/>
            </p:nvSpPr>
            <p:spPr>
              <a:xfrm rot="16200000">
                <a:off x="3792726" y="1960920"/>
                <a:ext cx="92651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+ LPS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793E528-9437-D92E-912C-02A7649CC6B3}"/>
                  </a:ext>
                </a:extLst>
              </p:cNvPr>
              <p:cNvSpPr txBox="1"/>
              <p:nvPr/>
            </p:nvSpPr>
            <p:spPr>
              <a:xfrm rot="16200000">
                <a:off x="3980987" y="1950886"/>
                <a:ext cx="92651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800" b="1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cs typeface="Calibri" panose="020F0502020204030204" pitchFamily="34" charset="0"/>
                  </a:rPr>
                  <a:t>Extract 100 alone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4B7F9DC-E368-86A1-B277-60A407CC7D0D}"/>
                  </a:ext>
                </a:extLst>
              </p:cNvPr>
              <p:cNvSpPr txBox="1"/>
              <p:nvPr/>
            </p:nvSpPr>
            <p:spPr>
              <a:xfrm rot="16200000">
                <a:off x="4853850" y="2161989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851886F-9EE3-B7B2-0373-4AD12267ED89}"/>
                  </a:ext>
                </a:extLst>
              </p:cNvPr>
              <p:cNvSpPr txBox="1"/>
              <p:nvPr/>
            </p:nvSpPr>
            <p:spPr>
              <a:xfrm rot="16200000">
                <a:off x="5048429" y="2170260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9AEC88F-CB88-021E-98EC-10B3ACD4A9C8}"/>
                  </a:ext>
                </a:extLst>
              </p:cNvPr>
              <p:cNvSpPr txBox="1"/>
              <p:nvPr/>
            </p:nvSpPr>
            <p:spPr>
              <a:xfrm rot="16200000">
                <a:off x="5242744" y="2168474"/>
                <a:ext cx="38023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 err="1">
                    <a:latin typeface="Calibri" panose="020F0502020204030204" pitchFamily="34" charset="0"/>
                    <a:cs typeface="Calibri" panose="020F0502020204030204" pitchFamily="34" charset="0"/>
                  </a:rPr>
                  <a:t>Actb</a:t>
                </a:r>
                <a:endParaRPr lang="en-US" sz="8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A1B834-7C13-30C0-3148-D2E926340F49}"/>
                  </a:ext>
                </a:extLst>
              </p:cNvPr>
              <p:cNvSpPr txBox="1"/>
              <p:nvPr/>
            </p:nvSpPr>
            <p:spPr>
              <a:xfrm rot="16200000">
                <a:off x="1283187" y="2020060"/>
                <a:ext cx="80823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8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Marker 100 bp</a:t>
                </a:r>
              </a:p>
            </p:txBody>
          </p:sp>
        </p:grpSp>
        <p:sp>
          <p:nvSpPr>
            <p:cNvPr id="29" name="Right Brace 28">
              <a:extLst>
                <a:ext uri="{FF2B5EF4-FFF2-40B4-BE49-F238E27FC236}">
                  <a16:creationId xmlns:a16="http://schemas.microsoft.com/office/drawing/2014/main" id="{7EA9D72D-C441-5325-E1B0-E16226F46611}"/>
                </a:ext>
              </a:extLst>
            </p:cNvPr>
            <p:cNvSpPr/>
            <p:nvPr/>
          </p:nvSpPr>
          <p:spPr>
            <a:xfrm rot="16200000">
              <a:off x="1486839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Right Brace 29">
              <a:extLst>
                <a:ext uri="{FF2B5EF4-FFF2-40B4-BE49-F238E27FC236}">
                  <a16:creationId xmlns:a16="http://schemas.microsoft.com/office/drawing/2014/main" id="{E58B571F-F9B1-12DE-51E3-503B336B2244}"/>
                </a:ext>
              </a:extLst>
            </p:cNvPr>
            <p:cNvSpPr/>
            <p:nvPr/>
          </p:nvSpPr>
          <p:spPr>
            <a:xfrm rot="16200000">
              <a:off x="1288432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ight Brace 30">
              <a:extLst>
                <a:ext uri="{FF2B5EF4-FFF2-40B4-BE49-F238E27FC236}">
                  <a16:creationId xmlns:a16="http://schemas.microsoft.com/office/drawing/2014/main" id="{31EF76F0-33E3-6C45-7D8C-D3613D3E782F}"/>
                </a:ext>
              </a:extLst>
            </p:cNvPr>
            <p:cNvSpPr/>
            <p:nvPr/>
          </p:nvSpPr>
          <p:spPr>
            <a:xfrm rot="16200000">
              <a:off x="1674356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ight Brace 31">
              <a:extLst>
                <a:ext uri="{FF2B5EF4-FFF2-40B4-BE49-F238E27FC236}">
                  <a16:creationId xmlns:a16="http://schemas.microsoft.com/office/drawing/2014/main" id="{7581966B-C1D7-13D8-B90F-AE490F630A6E}"/>
                </a:ext>
              </a:extLst>
            </p:cNvPr>
            <p:cNvSpPr/>
            <p:nvPr/>
          </p:nvSpPr>
          <p:spPr>
            <a:xfrm rot="16200000">
              <a:off x="2034236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ight Brace 32">
              <a:extLst>
                <a:ext uri="{FF2B5EF4-FFF2-40B4-BE49-F238E27FC236}">
                  <a16:creationId xmlns:a16="http://schemas.microsoft.com/office/drawing/2014/main" id="{92FDE158-5D55-3F82-8479-1754C09EB5EF}"/>
                </a:ext>
              </a:extLst>
            </p:cNvPr>
            <p:cNvSpPr/>
            <p:nvPr/>
          </p:nvSpPr>
          <p:spPr>
            <a:xfrm rot="16200000">
              <a:off x="2225033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ight Brace 33">
              <a:extLst>
                <a:ext uri="{FF2B5EF4-FFF2-40B4-BE49-F238E27FC236}">
                  <a16:creationId xmlns:a16="http://schemas.microsoft.com/office/drawing/2014/main" id="{FBB7C8EE-D51C-A4D3-46A8-B9EE0DE41531}"/>
                </a:ext>
              </a:extLst>
            </p:cNvPr>
            <p:cNvSpPr/>
            <p:nvPr/>
          </p:nvSpPr>
          <p:spPr>
            <a:xfrm rot="16200000">
              <a:off x="2417350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ight Brace 34">
              <a:extLst>
                <a:ext uri="{FF2B5EF4-FFF2-40B4-BE49-F238E27FC236}">
                  <a16:creationId xmlns:a16="http://schemas.microsoft.com/office/drawing/2014/main" id="{055035CF-FEF4-8B32-DB91-E53CFC59AEA9}"/>
                </a:ext>
              </a:extLst>
            </p:cNvPr>
            <p:cNvSpPr/>
            <p:nvPr/>
          </p:nvSpPr>
          <p:spPr>
            <a:xfrm rot="16200000">
              <a:off x="1859864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ight Brace 35">
              <a:extLst>
                <a:ext uri="{FF2B5EF4-FFF2-40B4-BE49-F238E27FC236}">
                  <a16:creationId xmlns:a16="http://schemas.microsoft.com/office/drawing/2014/main" id="{DD296EF0-0D58-3AF1-D29A-B20187F1A255}"/>
                </a:ext>
              </a:extLst>
            </p:cNvPr>
            <p:cNvSpPr/>
            <p:nvPr/>
          </p:nvSpPr>
          <p:spPr>
            <a:xfrm rot="16200000">
              <a:off x="2599705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8F0C7AA4-6525-E63C-F5C6-228C6ED783F3}"/>
                </a:ext>
              </a:extLst>
            </p:cNvPr>
            <p:cNvSpPr/>
            <p:nvPr/>
          </p:nvSpPr>
          <p:spPr>
            <a:xfrm rot="16200000">
              <a:off x="2966753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ight Brace 37">
              <a:extLst>
                <a:ext uri="{FF2B5EF4-FFF2-40B4-BE49-F238E27FC236}">
                  <a16:creationId xmlns:a16="http://schemas.microsoft.com/office/drawing/2014/main" id="{4F5DE98D-4E94-770F-C1BA-0AF2BEA1FBF4}"/>
                </a:ext>
              </a:extLst>
            </p:cNvPr>
            <p:cNvSpPr/>
            <p:nvPr/>
          </p:nvSpPr>
          <p:spPr>
            <a:xfrm rot="16200000">
              <a:off x="3157069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ight Brace 38">
              <a:extLst>
                <a:ext uri="{FF2B5EF4-FFF2-40B4-BE49-F238E27FC236}">
                  <a16:creationId xmlns:a16="http://schemas.microsoft.com/office/drawing/2014/main" id="{7BA19BE4-459E-E760-CCE4-923AF75AD1F2}"/>
                </a:ext>
              </a:extLst>
            </p:cNvPr>
            <p:cNvSpPr/>
            <p:nvPr/>
          </p:nvSpPr>
          <p:spPr>
            <a:xfrm rot="16200000">
              <a:off x="3338532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ight Brace 39">
              <a:extLst>
                <a:ext uri="{FF2B5EF4-FFF2-40B4-BE49-F238E27FC236}">
                  <a16:creationId xmlns:a16="http://schemas.microsoft.com/office/drawing/2014/main" id="{EAFE41CD-4ADB-1668-7123-84DF3B29B2FF}"/>
                </a:ext>
              </a:extLst>
            </p:cNvPr>
            <p:cNvSpPr/>
            <p:nvPr/>
          </p:nvSpPr>
          <p:spPr>
            <a:xfrm rot="16200000">
              <a:off x="2790632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ight Brace 40">
              <a:extLst>
                <a:ext uri="{FF2B5EF4-FFF2-40B4-BE49-F238E27FC236}">
                  <a16:creationId xmlns:a16="http://schemas.microsoft.com/office/drawing/2014/main" id="{0D7E8D5F-BA7F-F678-2032-E6EE5EC65301}"/>
                </a:ext>
              </a:extLst>
            </p:cNvPr>
            <p:cNvSpPr/>
            <p:nvPr/>
          </p:nvSpPr>
          <p:spPr>
            <a:xfrm rot="16200000">
              <a:off x="3515286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ight Brace 41">
              <a:extLst>
                <a:ext uri="{FF2B5EF4-FFF2-40B4-BE49-F238E27FC236}">
                  <a16:creationId xmlns:a16="http://schemas.microsoft.com/office/drawing/2014/main" id="{EC51639C-86F8-3F05-DE27-07EBA39C4FD7}"/>
                </a:ext>
              </a:extLst>
            </p:cNvPr>
            <p:cNvSpPr/>
            <p:nvPr/>
          </p:nvSpPr>
          <p:spPr>
            <a:xfrm rot="16200000">
              <a:off x="3879046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ight Brace 42">
              <a:extLst>
                <a:ext uri="{FF2B5EF4-FFF2-40B4-BE49-F238E27FC236}">
                  <a16:creationId xmlns:a16="http://schemas.microsoft.com/office/drawing/2014/main" id="{42867839-3880-2D75-7ED7-3CF25B111BFD}"/>
                </a:ext>
              </a:extLst>
            </p:cNvPr>
            <p:cNvSpPr/>
            <p:nvPr/>
          </p:nvSpPr>
          <p:spPr>
            <a:xfrm rot="16200000">
              <a:off x="4062665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ight Brace 43">
              <a:extLst>
                <a:ext uri="{FF2B5EF4-FFF2-40B4-BE49-F238E27FC236}">
                  <a16:creationId xmlns:a16="http://schemas.microsoft.com/office/drawing/2014/main" id="{F132E135-4544-F293-DCE3-DD2C7DA8C1BA}"/>
                </a:ext>
              </a:extLst>
            </p:cNvPr>
            <p:cNvSpPr/>
            <p:nvPr/>
          </p:nvSpPr>
          <p:spPr>
            <a:xfrm rot="16200000">
              <a:off x="4249256" y="3030151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5C686EEB-5B15-F4A9-8662-84C80F8AA123}"/>
                </a:ext>
              </a:extLst>
            </p:cNvPr>
            <p:cNvSpPr/>
            <p:nvPr/>
          </p:nvSpPr>
          <p:spPr>
            <a:xfrm rot="16200000">
              <a:off x="3695435" y="3031934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ight Brace 45">
              <a:extLst>
                <a:ext uri="{FF2B5EF4-FFF2-40B4-BE49-F238E27FC236}">
                  <a16:creationId xmlns:a16="http://schemas.microsoft.com/office/drawing/2014/main" id="{2F9CD76C-1EDF-BE86-B36E-EF5718A5A04E}"/>
                </a:ext>
              </a:extLst>
            </p:cNvPr>
            <p:cNvSpPr/>
            <p:nvPr/>
          </p:nvSpPr>
          <p:spPr>
            <a:xfrm rot="16200000">
              <a:off x="4550960" y="2918216"/>
              <a:ext cx="202131" cy="387497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Right Brace 46">
              <a:extLst>
                <a:ext uri="{FF2B5EF4-FFF2-40B4-BE49-F238E27FC236}">
                  <a16:creationId xmlns:a16="http://schemas.microsoft.com/office/drawing/2014/main" id="{6CE76024-9F46-37C6-1095-F62E2D31B22D}"/>
                </a:ext>
              </a:extLst>
            </p:cNvPr>
            <p:cNvSpPr/>
            <p:nvPr/>
          </p:nvSpPr>
          <p:spPr>
            <a:xfrm rot="16200000">
              <a:off x="5051029" y="3030148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ight Brace 47">
              <a:extLst>
                <a:ext uri="{FF2B5EF4-FFF2-40B4-BE49-F238E27FC236}">
                  <a16:creationId xmlns:a16="http://schemas.microsoft.com/office/drawing/2014/main" id="{7B303C1C-6402-0A47-E241-DBEA7C807626}"/>
                </a:ext>
              </a:extLst>
            </p:cNvPr>
            <p:cNvSpPr/>
            <p:nvPr/>
          </p:nvSpPr>
          <p:spPr>
            <a:xfrm rot="16200000">
              <a:off x="4851733" y="3030148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ight Brace 50">
              <a:extLst>
                <a:ext uri="{FF2B5EF4-FFF2-40B4-BE49-F238E27FC236}">
                  <a16:creationId xmlns:a16="http://schemas.microsoft.com/office/drawing/2014/main" id="{D2CE7758-885F-FD0F-0239-44D8500B06D5}"/>
                </a:ext>
              </a:extLst>
            </p:cNvPr>
            <p:cNvSpPr/>
            <p:nvPr/>
          </p:nvSpPr>
          <p:spPr>
            <a:xfrm rot="16200000">
              <a:off x="5240332" y="3030148"/>
              <a:ext cx="202131" cy="163630"/>
            </a:xfrm>
            <a:prstGeom prst="rightBrac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D25F59-99DA-D2EC-DE04-265175336174}"/>
                </a:ext>
              </a:extLst>
            </p:cNvPr>
            <p:cNvSpPr txBox="1"/>
            <p:nvPr/>
          </p:nvSpPr>
          <p:spPr>
            <a:xfrm rot="16200000">
              <a:off x="4184273" y="2506261"/>
              <a:ext cx="926512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 b="1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Loading mistake</a:t>
              </a:r>
              <a:endParaRPr lang="en-US" sz="8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A0216A5E-56C0-3DD5-1309-693F03E2C4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1" y="5295629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6421D74B-4E8D-CC0D-3D8A-71BF7C5AC2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1" y="5119981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07C51574-ABE1-824E-D2A2-1B8B94F91A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1" y="4908171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B10F3A9-BDF8-8E4B-98EF-C75F08C819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1" y="4753188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D0DB0F58-1305-20DE-B616-333F17B665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1" y="4611120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5E1ADC-E2B4-9B7D-70D9-7ACB2C1B966E}"/>
                </a:ext>
              </a:extLst>
            </p:cNvPr>
            <p:cNvSpPr txBox="1"/>
            <p:nvPr/>
          </p:nvSpPr>
          <p:spPr>
            <a:xfrm>
              <a:off x="329657" y="5203296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100 bp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E5F8B7-975E-E512-CA47-047F43A60A5E}"/>
                </a:ext>
              </a:extLst>
            </p:cNvPr>
            <p:cNvSpPr txBox="1"/>
            <p:nvPr/>
          </p:nvSpPr>
          <p:spPr>
            <a:xfrm>
              <a:off x="329657" y="5046715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200 bp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F0DFD18-9D48-D8C0-DAFF-61B0C784CB73}"/>
                </a:ext>
              </a:extLst>
            </p:cNvPr>
            <p:cNvSpPr txBox="1"/>
            <p:nvPr/>
          </p:nvSpPr>
          <p:spPr>
            <a:xfrm>
              <a:off x="329657" y="4801325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400 bp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6585DA1-7B74-5EB2-6CD3-D632B5477F14}"/>
                </a:ext>
              </a:extLst>
            </p:cNvPr>
            <p:cNvSpPr txBox="1"/>
            <p:nvPr/>
          </p:nvSpPr>
          <p:spPr>
            <a:xfrm>
              <a:off x="329657" y="4653763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500 bp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73A86E3-B942-2DB0-CB39-080619220910}"/>
                </a:ext>
              </a:extLst>
            </p:cNvPr>
            <p:cNvSpPr txBox="1"/>
            <p:nvPr/>
          </p:nvSpPr>
          <p:spPr>
            <a:xfrm>
              <a:off x="329657" y="4514097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600 bp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2474DB9B-9E47-79C8-163A-CA1C14B9F0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170" y="5018630"/>
              <a:ext cx="32203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6FCACA0-5117-A230-D2B7-8731B3EC3B71}"/>
                </a:ext>
              </a:extLst>
            </p:cNvPr>
            <p:cNvSpPr txBox="1"/>
            <p:nvPr/>
          </p:nvSpPr>
          <p:spPr>
            <a:xfrm>
              <a:off x="329657" y="4921743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300 bp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73D28262-C883-E14C-EE51-4FC501BBE2DA}"/>
                </a:ext>
              </a:extLst>
            </p:cNvPr>
            <p:cNvCxnSpPr>
              <a:cxnSpLocks/>
            </p:cNvCxnSpPr>
            <p:nvPr/>
          </p:nvCxnSpPr>
          <p:spPr>
            <a:xfrm>
              <a:off x="6787399" y="5044937"/>
              <a:ext cx="32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BA06F50-9EB2-26B5-4539-7A37170299F8}"/>
                </a:ext>
              </a:extLst>
            </p:cNvPr>
            <p:cNvSpPr txBox="1"/>
            <p:nvPr/>
          </p:nvSpPr>
          <p:spPr>
            <a:xfrm>
              <a:off x="7033405" y="4952604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196 bp</a:t>
              </a:r>
            </a:p>
          </p:txBody>
        </p:sp>
        <p:sp>
          <p:nvSpPr>
            <p:cNvPr id="64" name="Rectangle 1">
              <a:extLst>
                <a:ext uri="{FF2B5EF4-FFF2-40B4-BE49-F238E27FC236}">
                  <a16:creationId xmlns:a16="http://schemas.microsoft.com/office/drawing/2014/main" id="{0DD7F0F6-947F-9F27-2A79-C8CC380C5F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209" y="6193516"/>
              <a:ext cx="3707575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Invitrogen™ 100 bp DNA Ladder (Cat. No. 15628019)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58A17C1-C2A4-B2C4-8699-CFF8745F048E}"/>
                </a:ext>
              </a:extLst>
            </p:cNvPr>
            <p:cNvSpPr txBox="1"/>
            <p:nvPr/>
          </p:nvSpPr>
          <p:spPr>
            <a:xfrm rot="16200000">
              <a:off x="1035873" y="2613363"/>
              <a:ext cx="70083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latin typeface="Calibri" panose="020F0502020204030204" pitchFamily="34" charset="0"/>
                  <a:cs typeface="Calibri" panose="020F0502020204030204" pitchFamily="34" charset="0"/>
                </a:rPr>
                <a:t>Marker 1 kb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B1B30E9B-4B67-F9E8-5508-8A1738DC37BE}"/>
                </a:ext>
              </a:extLst>
            </p:cNvPr>
            <p:cNvCxnSpPr>
              <a:cxnSpLocks/>
            </p:cNvCxnSpPr>
            <p:nvPr/>
          </p:nvCxnSpPr>
          <p:spPr>
            <a:xfrm>
              <a:off x="6787399" y="5187928"/>
              <a:ext cx="320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D192E2B-2465-4E16-CA5D-211E4545B672}"/>
                </a:ext>
              </a:extLst>
            </p:cNvPr>
            <p:cNvSpPr txBox="1"/>
            <p:nvPr/>
          </p:nvSpPr>
          <p:spPr>
            <a:xfrm>
              <a:off x="7033404" y="5091103"/>
              <a:ext cx="424547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>
                  <a:latin typeface="Calibri" panose="020F0502020204030204" pitchFamily="34" charset="0"/>
                  <a:cs typeface="Calibri" panose="020F0502020204030204" pitchFamily="34" charset="0"/>
                </a:rPr>
                <a:t>154 bp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7B08ADA-3232-E5AB-92D1-A8710B294135}"/>
              </a:ext>
            </a:extLst>
          </p:cNvPr>
          <p:cNvSpPr txBox="1"/>
          <p:nvPr/>
        </p:nvSpPr>
        <p:spPr>
          <a:xfrm>
            <a:off x="16822" y="0"/>
            <a:ext cx="37789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Supplementary 5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65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1409</TotalTime>
  <Words>496</Words>
  <Application>Microsoft Office PowerPoint</Application>
  <PresentationFormat>Custom</PresentationFormat>
  <Paragraphs>147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Elif Sude Esenkaya</dc:creator>
  <cp:lastModifiedBy>Pradeep Gaikwad</cp:lastModifiedBy>
  <cp:revision>12</cp:revision>
  <dcterms:created xsi:type="dcterms:W3CDTF">2026-05-30T18:54:19Z</dcterms:created>
  <dcterms:modified xsi:type="dcterms:W3CDTF">2026-09-28T12:44:23Z</dcterms:modified>
</cp:coreProperties>
</file>