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65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732E86A-7D78-E2B6-EE57-B54C7B8D0E54}" name="Lorenza Esposito" initials="LE" userId="S::lorenza.esposito@uniroma1.it::6e3e2f7a-c57c-4d73-9eaa-21d342f7305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22"/>
    <p:restoredTop sz="94726"/>
  </p:normalViewPr>
  <p:slideViewPr>
    <p:cSldViewPr snapToGrid="0">
      <p:cViewPr varScale="1">
        <p:scale>
          <a:sx n="83" d="100"/>
          <a:sy n="83" d="100"/>
        </p:scale>
        <p:origin x="249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F1F11-F1D9-D04A-8221-DBF6D2A13A14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34368-1BC5-284F-8F9F-3E5B46562C7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0330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7257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107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4113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5668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6181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2520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7244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1331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7437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098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5266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69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emf"/><Relationship Id="rId7" Type="http://schemas.microsoft.com/office/2007/relationships/hdphoto" Target="../media/hdphoto2.wdp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A06C876A-56F7-7175-C674-8A26AC986D6A}"/>
              </a:ext>
            </a:extLst>
          </p:cNvPr>
          <p:cNvSpPr txBox="1"/>
          <p:nvPr/>
        </p:nvSpPr>
        <p:spPr>
          <a:xfrm rot="10800000" flipV="1">
            <a:off x="249067" y="651201"/>
            <a:ext cx="308344" cy="29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04" b="1" dirty="0"/>
              <a:t>A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1A07D83-2859-3341-591C-A6AB6EAD7C9E}"/>
              </a:ext>
            </a:extLst>
          </p:cNvPr>
          <p:cNvSpPr txBox="1"/>
          <p:nvPr/>
        </p:nvSpPr>
        <p:spPr>
          <a:xfrm rot="10800000" flipV="1">
            <a:off x="249067" y="2417898"/>
            <a:ext cx="308344" cy="29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04" b="1" dirty="0"/>
              <a:t>B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0734B71A-6B7E-9B49-B960-6783EB2FCB1E}"/>
              </a:ext>
            </a:extLst>
          </p:cNvPr>
          <p:cNvSpPr txBox="1"/>
          <p:nvPr/>
        </p:nvSpPr>
        <p:spPr>
          <a:xfrm>
            <a:off x="304800" y="128954"/>
            <a:ext cx="1594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Suppl. </a:t>
            </a:r>
            <a:r>
              <a:rPr lang="it-IT" dirty="0" err="1"/>
              <a:t>Fig</a:t>
            </a:r>
            <a:r>
              <a:rPr lang="it-IT" dirty="0"/>
              <a:t> 3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E483EC8B-6534-60FB-4458-47631EA45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781" y="2733947"/>
            <a:ext cx="1948959" cy="1203334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5AED1A2D-A343-58B5-419C-0444941EF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142" y="875151"/>
            <a:ext cx="1326099" cy="1607617"/>
          </a:xfrm>
          <a:prstGeom prst="rect">
            <a:avLst/>
          </a:prstGeom>
        </p:spPr>
      </p:pic>
      <p:grpSp>
        <p:nvGrpSpPr>
          <p:cNvPr id="26" name="Gruppo 25">
            <a:extLst>
              <a:ext uri="{FF2B5EF4-FFF2-40B4-BE49-F238E27FC236}">
                <a16:creationId xmlns:a16="http://schemas.microsoft.com/office/drawing/2014/main" id="{4DDFD6F6-79D7-5172-E403-586C38541A62}"/>
              </a:ext>
            </a:extLst>
          </p:cNvPr>
          <p:cNvGrpSpPr/>
          <p:nvPr/>
        </p:nvGrpSpPr>
        <p:grpSpPr>
          <a:xfrm>
            <a:off x="460389" y="2417898"/>
            <a:ext cx="4434044" cy="1537983"/>
            <a:chOff x="460389" y="2417898"/>
            <a:chExt cx="4434044" cy="1537983"/>
          </a:xfrm>
        </p:grpSpPr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908E432D-5F81-2EB7-4D88-638C382EBC12}"/>
                </a:ext>
              </a:extLst>
            </p:cNvPr>
            <p:cNvSpPr txBox="1"/>
            <p:nvPr/>
          </p:nvSpPr>
          <p:spPr>
            <a:xfrm rot="10800000" flipV="1">
              <a:off x="4586089" y="2417898"/>
              <a:ext cx="308344" cy="2930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304" b="1" dirty="0"/>
                <a:t>C</a:t>
              </a:r>
            </a:p>
          </p:txBody>
        </p:sp>
        <p:grpSp>
          <p:nvGrpSpPr>
            <p:cNvPr id="17" name="Gruppo 16">
              <a:extLst>
                <a:ext uri="{FF2B5EF4-FFF2-40B4-BE49-F238E27FC236}">
                  <a16:creationId xmlns:a16="http://schemas.microsoft.com/office/drawing/2014/main" id="{A0B19AA9-310F-435B-EB05-BEECB457B93A}"/>
                </a:ext>
              </a:extLst>
            </p:cNvPr>
            <p:cNvGrpSpPr/>
            <p:nvPr/>
          </p:nvGrpSpPr>
          <p:grpSpPr>
            <a:xfrm>
              <a:off x="460389" y="2708469"/>
              <a:ext cx="3989103" cy="1247412"/>
              <a:chOff x="403239" y="3098994"/>
              <a:chExt cx="3989103" cy="1247412"/>
            </a:xfrm>
          </p:grpSpPr>
          <p:grpSp>
            <p:nvGrpSpPr>
              <p:cNvPr id="2" name="Gruppo 1">
                <a:extLst>
                  <a:ext uri="{FF2B5EF4-FFF2-40B4-BE49-F238E27FC236}">
                    <a16:creationId xmlns:a16="http://schemas.microsoft.com/office/drawing/2014/main" id="{CD5FF045-8F8C-74FB-4FD4-29D2D1B66E24}"/>
                  </a:ext>
                </a:extLst>
              </p:cNvPr>
              <p:cNvGrpSpPr/>
              <p:nvPr/>
            </p:nvGrpSpPr>
            <p:grpSpPr>
              <a:xfrm>
                <a:off x="403239" y="3370902"/>
                <a:ext cx="3989103" cy="975504"/>
                <a:chOff x="553216" y="3667955"/>
                <a:chExt cx="3989103" cy="975504"/>
              </a:xfrm>
            </p:grpSpPr>
            <p:pic>
              <p:nvPicPr>
                <p:cNvPr id="3" name="Immagine 2" descr="Immagine che contiene mappa, natura, pianta&#10;&#10;Il contenuto generato dall'IA potrebbe non essere corretto.">
                  <a:extLst>
                    <a:ext uri="{FF2B5EF4-FFF2-40B4-BE49-F238E27FC236}">
                      <a16:creationId xmlns:a16="http://schemas.microsoft.com/office/drawing/2014/main" id="{BA798AA4-B264-0FDD-758B-5C5B1C8143A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sharpenSoften amount="50000"/>
                          </a14:imgEffect>
                          <a14:imgEffect>
                            <a14:colorTemperature colorTemp="11200"/>
                          </a14:imgEffect>
                          <a14:imgEffect>
                            <a14:brightnessContrast bright="40000" contrast="2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l="1" r="464"/>
                <a:stretch>
                  <a:fillRect/>
                </a:stretch>
              </p:blipFill>
              <p:spPr>
                <a:xfrm>
                  <a:off x="1960845" y="3667956"/>
                  <a:ext cx="1263600" cy="956904"/>
                </a:xfrm>
                <a:prstGeom prst="rect">
                  <a:avLst/>
                </a:prstGeom>
              </p:spPr>
            </p:pic>
            <p:pic>
              <p:nvPicPr>
                <p:cNvPr id="4" name="Immagine 3" descr="Immagine che contiene mappa, natura&#10;&#10;Il contenuto generato dall'IA potrebbe non essere corretto.">
                  <a:extLst>
                    <a:ext uri="{FF2B5EF4-FFF2-40B4-BE49-F238E27FC236}">
                      <a16:creationId xmlns:a16="http://schemas.microsoft.com/office/drawing/2014/main" id="{E89D669B-106E-5004-1D29-BB01CC034D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sharpenSoften amount="50000"/>
                          </a14:imgEffect>
                          <a14:imgEffect>
                            <a14:colorTemperature colorTemp="11200"/>
                          </a14:imgEffect>
                          <a14:imgEffect>
                            <a14:brightnessContrast bright="40000"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3272816" y="3667955"/>
                  <a:ext cx="1269503" cy="957600"/>
                </a:xfrm>
                <a:prstGeom prst="rect">
                  <a:avLst/>
                </a:prstGeom>
              </p:spPr>
            </p:pic>
            <p:pic>
              <p:nvPicPr>
                <p:cNvPr id="5" name="Immagine 4" descr="Immagine che contiene mappa, natura&#10;&#10;Il contenuto generato dall'IA potrebbe non essere corretto.">
                  <a:extLst>
                    <a:ext uri="{FF2B5EF4-FFF2-40B4-BE49-F238E27FC236}">
                      <a16:creationId xmlns:a16="http://schemas.microsoft.com/office/drawing/2014/main" id="{2559E5DD-EC3E-1C72-3E0F-77FF4DD1A33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sharpenSoften amount="50000"/>
                          </a14:imgEffect>
                          <a14:imgEffect>
                            <a14:colorTemperature colorTemp="5900"/>
                          </a14:imgEffect>
                          <a14:imgEffect>
                            <a14:saturation sat="200000"/>
                          </a14:imgEffect>
                          <a14:imgEffect>
                            <a14:brightnessContrast contrast="2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629539" y="3667957"/>
                  <a:ext cx="1263600" cy="956902"/>
                </a:xfrm>
                <a:prstGeom prst="rect">
                  <a:avLst/>
                </a:prstGeom>
              </p:spPr>
            </p:pic>
            <p:sp>
              <p:nvSpPr>
                <p:cNvPr id="6" name="CasellaDiTesto 5">
                  <a:extLst>
                    <a:ext uri="{FF2B5EF4-FFF2-40B4-BE49-F238E27FC236}">
                      <a16:creationId xmlns:a16="http://schemas.microsoft.com/office/drawing/2014/main" id="{9EFC9AEE-B2AE-7405-BCB8-676DD3273B49}"/>
                    </a:ext>
                  </a:extLst>
                </p:cNvPr>
                <p:cNvSpPr txBox="1"/>
                <p:nvPr/>
              </p:nvSpPr>
              <p:spPr>
                <a:xfrm>
                  <a:off x="553216" y="4428015"/>
                  <a:ext cx="74090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800" dirty="0" err="1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highlight>
                        <a:srgbClr val="000000"/>
                      </a:highlight>
                      <a:latin typeface="Arial" panose="020B0604020202020204" pitchFamily="34" charset="0"/>
                      <a:cs typeface="Arial" panose="020B0604020202020204" pitchFamily="34" charset="0"/>
                    </a:rPr>
                    <a:t>Laminin</a:t>
                  </a:r>
                  <a:r>
                    <a:rPr lang="it-IT" sz="800" dirty="0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highlight>
                        <a:srgbClr val="000000"/>
                      </a:highlight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it-IT" sz="800" dirty="0">
                      <a:solidFill>
                        <a:srgbClr val="FF0000"/>
                      </a:solidFill>
                      <a:highlight>
                        <a:srgbClr val="000000"/>
                      </a:highlight>
                      <a:latin typeface="Arial" panose="020B0604020202020204" pitchFamily="34" charset="0"/>
                      <a:cs typeface="Arial" panose="020B0604020202020204" pitchFamily="34" charset="0"/>
                    </a:rPr>
                    <a:t>IgG</a:t>
                  </a:r>
                </a:p>
              </p:txBody>
            </p:sp>
          </p:grpSp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14A4C19A-30B5-2F18-8BFF-7B5C0142032E}"/>
                  </a:ext>
                </a:extLst>
              </p:cNvPr>
              <p:cNvSpPr txBox="1"/>
              <p:nvPr/>
            </p:nvSpPr>
            <p:spPr>
              <a:xfrm>
                <a:off x="3129411" y="3098994"/>
                <a:ext cx="1262322" cy="2308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mTORi</a:t>
                </a:r>
                <a:r>
                  <a:rPr lang="it-IT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-NB</a:t>
                </a:r>
              </a:p>
            </p:txBody>
          </p:sp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83BA0310-325F-ADA5-A043-9E35A86ACDBA}"/>
                  </a:ext>
                </a:extLst>
              </p:cNvPr>
              <p:cNvSpPr txBox="1"/>
              <p:nvPr/>
            </p:nvSpPr>
            <p:spPr>
              <a:xfrm>
                <a:off x="1805195" y="3098995"/>
                <a:ext cx="1269273" cy="2308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empty</a:t>
                </a:r>
                <a:r>
                  <a:rPr lang="it-IT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-NB</a:t>
                </a:r>
              </a:p>
            </p:txBody>
          </p:sp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37195813-0D8B-AD75-F98D-CB53F96C3C25}"/>
                  </a:ext>
                </a:extLst>
              </p:cNvPr>
              <p:cNvSpPr txBox="1"/>
              <p:nvPr/>
            </p:nvSpPr>
            <p:spPr>
              <a:xfrm>
                <a:off x="484855" y="3098995"/>
                <a:ext cx="1262323" cy="2308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PBS</a:t>
                </a:r>
              </a:p>
            </p:txBody>
          </p:sp>
        </p:grpSp>
        <p:grpSp>
          <p:nvGrpSpPr>
            <p:cNvPr id="7" name="Gruppo 6">
              <a:extLst>
                <a:ext uri="{FF2B5EF4-FFF2-40B4-BE49-F238E27FC236}">
                  <a16:creationId xmlns:a16="http://schemas.microsoft.com/office/drawing/2014/main" id="{E6EE5F75-C6A7-E39E-3BE1-8C0FC24D586C}"/>
                </a:ext>
              </a:extLst>
            </p:cNvPr>
            <p:cNvGrpSpPr/>
            <p:nvPr/>
          </p:nvGrpSpPr>
          <p:grpSpPr>
            <a:xfrm>
              <a:off x="2893229" y="3814168"/>
              <a:ext cx="312748" cy="123111"/>
              <a:chOff x="1719726" y="2650663"/>
              <a:chExt cx="312748" cy="123111"/>
            </a:xfrm>
          </p:grpSpPr>
          <p:cxnSp>
            <p:nvCxnSpPr>
              <p:cNvPr id="9" name="Connettore dritto 8">
                <a:extLst>
                  <a:ext uri="{FF2B5EF4-FFF2-40B4-BE49-F238E27FC236}">
                    <a16:creationId xmlns:a16="http://schemas.microsoft.com/office/drawing/2014/main" id="{A280B4AE-D00E-A42B-46DC-FF6011D89587}"/>
                  </a:ext>
                </a:extLst>
              </p:cNvPr>
              <p:cNvCxnSpPr/>
              <p:nvPr/>
            </p:nvCxnSpPr>
            <p:spPr>
              <a:xfrm>
                <a:off x="1778190" y="2735670"/>
                <a:ext cx="151200" cy="0"/>
              </a:xfrm>
              <a:prstGeom prst="line">
                <a:avLst/>
              </a:prstGeom>
              <a:ln w="6350"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id="{95AF03C4-514E-0E5D-EE41-A3EA102848D5}"/>
                  </a:ext>
                </a:extLst>
              </p:cNvPr>
              <p:cNvSpPr txBox="1"/>
              <p:nvPr/>
            </p:nvSpPr>
            <p:spPr>
              <a:xfrm>
                <a:off x="1719726" y="2650663"/>
                <a:ext cx="312748" cy="1231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" dirty="0">
                    <a:solidFill>
                      <a:schemeClr val="bg1"/>
                    </a:solidFill>
                  </a:rPr>
                  <a:t>100 µm </a:t>
                </a:r>
              </a:p>
            </p:txBody>
          </p:sp>
        </p:grpSp>
        <p:grpSp>
          <p:nvGrpSpPr>
            <p:cNvPr id="19" name="Gruppo 18">
              <a:extLst>
                <a:ext uri="{FF2B5EF4-FFF2-40B4-BE49-F238E27FC236}">
                  <a16:creationId xmlns:a16="http://schemas.microsoft.com/office/drawing/2014/main" id="{06509902-52E7-51EF-8C11-0D4B9AEA70EB}"/>
                </a:ext>
              </a:extLst>
            </p:cNvPr>
            <p:cNvGrpSpPr/>
            <p:nvPr/>
          </p:nvGrpSpPr>
          <p:grpSpPr>
            <a:xfrm>
              <a:off x="4198547" y="3814168"/>
              <a:ext cx="312748" cy="123111"/>
              <a:chOff x="1719726" y="2650663"/>
              <a:chExt cx="312748" cy="123111"/>
            </a:xfrm>
          </p:grpSpPr>
          <p:cxnSp>
            <p:nvCxnSpPr>
              <p:cNvPr id="21" name="Connettore dritto 20">
                <a:extLst>
                  <a:ext uri="{FF2B5EF4-FFF2-40B4-BE49-F238E27FC236}">
                    <a16:creationId xmlns:a16="http://schemas.microsoft.com/office/drawing/2014/main" id="{F38BD19F-BCCD-32FE-1798-FA1F0586BE19}"/>
                  </a:ext>
                </a:extLst>
              </p:cNvPr>
              <p:cNvCxnSpPr/>
              <p:nvPr/>
            </p:nvCxnSpPr>
            <p:spPr>
              <a:xfrm>
                <a:off x="1778190" y="2735670"/>
                <a:ext cx="151200" cy="0"/>
              </a:xfrm>
              <a:prstGeom prst="line">
                <a:avLst/>
              </a:prstGeom>
              <a:ln w="6350"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2" name="CasellaDiTesto 21">
                <a:extLst>
                  <a:ext uri="{FF2B5EF4-FFF2-40B4-BE49-F238E27FC236}">
                    <a16:creationId xmlns:a16="http://schemas.microsoft.com/office/drawing/2014/main" id="{9D7DBBD9-152B-5115-1721-8536271E5927}"/>
                  </a:ext>
                </a:extLst>
              </p:cNvPr>
              <p:cNvSpPr txBox="1"/>
              <p:nvPr/>
            </p:nvSpPr>
            <p:spPr>
              <a:xfrm>
                <a:off x="1719726" y="2650663"/>
                <a:ext cx="312748" cy="1231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" dirty="0">
                    <a:solidFill>
                      <a:schemeClr val="bg1"/>
                    </a:solidFill>
                  </a:rPr>
                  <a:t>100 µm </a:t>
                </a:r>
              </a:p>
            </p:txBody>
          </p:sp>
        </p:grpSp>
        <p:grpSp>
          <p:nvGrpSpPr>
            <p:cNvPr id="23" name="Gruppo 22">
              <a:extLst>
                <a:ext uri="{FF2B5EF4-FFF2-40B4-BE49-F238E27FC236}">
                  <a16:creationId xmlns:a16="http://schemas.microsoft.com/office/drawing/2014/main" id="{9AAE422E-CB4F-4A07-9936-6B15C2DF4F95}"/>
                </a:ext>
              </a:extLst>
            </p:cNvPr>
            <p:cNvGrpSpPr/>
            <p:nvPr/>
          </p:nvGrpSpPr>
          <p:grpSpPr>
            <a:xfrm>
              <a:off x="1555270" y="3814168"/>
              <a:ext cx="312748" cy="123111"/>
              <a:chOff x="1719726" y="2650663"/>
              <a:chExt cx="312748" cy="123111"/>
            </a:xfrm>
          </p:grpSpPr>
          <p:cxnSp>
            <p:nvCxnSpPr>
              <p:cNvPr id="24" name="Connettore dritto 23">
                <a:extLst>
                  <a:ext uri="{FF2B5EF4-FFF2-40B4-BE49-F238E27FC236}">
                    <a16:creationId xmlns:a16="http://schemas.microsoft.com/office/drawing/2014/main" id="{19F17D30-5440-1D97-4A45-5051EEE3902C}"/>
                  </a:ext>
                </a:extLst>
              </p:cNvPr>
              <p:cNvCxnSpPr/>
              <p:nvPr/>
            </p:nvCxnSpPr>
            <p:spPr>
              <a:xfrm>
                <a:off x="1778190" y="2735670"/>
                <a:ext cx="151200" cy="0"/>
              </a:xfrm>
              <a:prstGeom prst="line">
                <a:avLst/>
              </a:prstGeom>
              <a:ln w="6350"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5" name="CasellaDiTesto 24">
                <a:extLst>
                  <a:ext uri="{FF2B5EF4-FFF2-40B4-BE49-F238E27FC236}">
                    <a16:creationId xmlns:a16="http://schemas.microsoft.com/office/drawing/2014/main" id="{EE6DC1F6-BA8D-071A-E408-9AE858570520}"/>
                  </a:ext>
                </a:extLst>
              </p:cNvPr>
              <p:cNvSpPr txBox="1"/>
              <p:nvPr/>
            </p:nvSpPr>
            <p:spPr>
              <a:xfrm>
                <a:off x="1719726" y="2650663"/>
                <a:ext cx="312748" cy="1231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00" dirty="0">
                    <a:solidFill>
                      <a:schemeClr val="bg1"/>
                    </a:solidFill>
                  </a:rPr>
                  <a:t>100 µm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516141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97773</TotalTime>
  <Words>18</Words>
  <Application>Microsoft Macintosh PowerPoint</Application>
  <PresentationFormat>A4 Paper (210x297 mm)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di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Lorenza Esposito</dc:creator>
  <cp:lastModifiedBy>Biliana Lozanoska-Ochser</cp:lastModifiedBy>
  <cp:revision>87</cp:revision>
  <dcterms:created xsi:type="dcterms:W3CDTF">2025-12-12T14:17:41Z</dcterms:created>
  <dcterms:modified xsi:type="dcterms:W3CDTF">2026-06-11T12:12:38Z</dcterms:modified>
</cp:coreProperties>
</file>