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F784-0F13-4815-99B0-55C482DCC91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7E5A-68E4-429B-98C4-207D84AC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569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F784-0F13-4815-99B0-55C482DCC91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7E5A-68E4-429B-98C4-207D84AC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061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F784-0F13-4815-99B0-55C482DCC91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7E5A-68E4-429B-98C4-207D84AC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347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F784-0F13-4815-99B0-55C482DCC91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7E5A-68E4-429B-98C4-207D84AC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097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F784-0F13-4815-99B0-55C482DCC91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7E5A-68E4-429B-98C4-207D84AC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61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F784-0F13-4815-99B0-55C482DCC91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7E5A-68E4-429B-98C4-207D84AC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99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F784-0F13-4815-99B0-55C482DCC91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7E5A-68E4-429B-98C4-207D84AC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803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F784-0F13-4815-99B0-55C482DCC91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7E5A-68E4-429B-98C4-207D84AC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2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F784-0F13-4815-99B0-55C482DCC91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7E5A-68E4-429B-98C4-207D84AC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66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F784-0F13-4815-99B0-55C482DCC91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7E5A-68E4-429B-98C4-207D84AC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675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F784-0F13-4815-99B0-55C482DCC91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7E5A-68E4-429B-98C4-207D84AC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94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EF784-0F13-4815-99B0-55C482DCC91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17E5A-68E4-429B-98C4-207D84ACB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88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6858D3D-6D49-1E84-213B-1105133C60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39" r="27086"/>
          <a:stretch/>
        </p:blipFill>
        <p:spPr>
          <a:xfrm>
            <a:off x="236120" y="1334328"/>
            <a:ext cx="1544140" cy="2141622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2CA06181-700B-F1E2-D7A9-0B23F589FE72}"/>
              </a:ext>
            </a:extLst>
          </p:cNvPr>
          <p:cNvSpPr/>
          <p:nvPr/>
        </p:nvSpPr>
        <p:spPr>
          <a:xfrm>
            <a:off x="250723" y="563955"/>
            <a:ext cx="6358385" cy="3163527"/>
          </a:xfrm>
          <a:prstGeom prst="roundRect">
            <a:avLst/>
          </a:prstGeom>
          <a:noFill/>
          <a:ln w="28575">
            <a:solidFill>
              <a:srgbClr val="AE97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C2839091-E5E0-03AB-7D2B-8D78E34C81BA}"/>
              </a:ext>
            </a:extLst>
          </p:cNvPr>
          <p:cNvSpPr/>
          <p:nvPr/>
        </p:nvSpPr>
        <p:spPr>
          <a:xfrm>
            <a:off x="364429" y="526630"/>
            <a:ext cx="5932537" cy="252484"/>
          </a:xfrm>
          <a:prstGeom prst="roundRect">
            <a:avLst/>
          </a:prstGeom>
          <a:solidFill>
            <a:srgbClr val="68478B"/>
          </a:solidFill>
          <a:ln>
            <a:solidFill>
              <a:srgbClr val="AE97B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 SILICO ANALYSES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B737907-89AD-09B1-D60E-EF96619436EA}"/>
              </a:ext>
            </a:extLst>
          </p:cNvPr>
          <p:cNvSpPr txBox="1"/>
          <p:nvPr/>
        </p:nvSpPr>
        <p:spPr>
          <a:xfrm>
            <a:off x="1289409" y="834046"/>
            <a:ext cx="4709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68478B"/>
                </a:solidFill>
              </a:rPr>
              <a:t> Molecular Docking and MD Simulations (200 ns)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A8A4394-716B-1A8D-4E9C-E862537168E8}"/>
              </a:ext>
            </a:extLst>
          </p:cNvPr>
          <p:cNvSpPr/>
          <p:nvPr/>
        </p:nvSpPr>
        <p:spPr>
          <a:xfrm>
            <a:off x="892971" y="2497036"/>
            <a:ext cx="457200" cy="3489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0A642749-AC6B-DC85-EB39-838F995864BB}"/>
              </a:ext>
            </a:extLst>
          </p:cNvPr>
          <p:cNvCxnSpPr>
            <a:cxnSpLocks/>
          </p:cNvCxnSpPr>
          <p:nvPr/>
        </p:nvCxnSpPr>
        <p:spPr>
          <a:xfrm flipV="1">
            <a:off x="1350171" y="2124768"/>
            <a:ext cx="612472" cy="3886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19288BE6-A22E-01A7-8E54-1F79DB64D941}"/>
              </a:ext>
            </a:extLst>
          </p:cNvPr>
          <p:cNvCxnSpPr>
            <a:cxnSpLocks/>
          </p:cNvCxnSpPr>
          <p:nvPr/>
        </p:nvCxnSpPr>
        <p:spPr>
          <a:xfrm>
            <a:off x="1337737" y="2845952"/>
            <a:ext cx="552541" cy="2006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3F58BD46-02EE-A213-E5E8-B2A6C28135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22" t="10015" r="6866" b="10044"/>
          <a:stretch/>
        </p:blipFill>
        <p:spPr>
          <a:xfrm>
            <a:off x="1807371" y="1989886"/>
            <a:ext cx="1441322" cy="1230967"/>
          </a:xfrm>
          <a:prstGeom prst="rect">
            <a:avLst/>
          </a:prstGeom>
          <a:ln>
            <a:solidFill>
              <a:schemeClr val="tx1"/>
            </a:solidFill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C669146B-2C37-A2F3-A930-813592719FA4}"/>
                  </a:ext>
                </a:extLst>
              </p:cNvPr>
              <p:cNvSpPr txBox="1"/>
              <p:nvPr/>
            </p:nvSpPr>
            <p:spPr>
              <a:xfrm>
                <a:off x="1428529" y="1394806"/>
                <a:ext cx="246014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/>
                  <a:t>VPA in GSK-3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  <m:r>
                      <a:rPr lang="en-US" sz="1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/>
                  <a:t>ATP Pocket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669146B-2C37-A2F3-A930-813592719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529" y="1394806"/>
                <a:ext cx="2460149" cy="307777"/>
              </a:xfrm>
              <a:prstGeom prst="rect">
                <a:avLst/>
              </a:prstGeom>
              <a:blipFill rotWithShape="0">
                <a:blip r:embed="rId4"/>
                <a:stretch>
                  <a:fillRect l="-743" t="-4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477B2631-EC15-3268-2355-188A8E871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5869" y="1696675"/>
            <a:ext cx="2704332" cy="1508023"/>
          </a:xfrm>
          <a:prstGeom prst="rect">
            <a:avLst/>
          </a:prstGeom>
        </p:spPr>
      </p:pic>
      <p:sp>
        <p:nvSpPr>
          <p:cNvPr id="26" name="Down Arrow 25">
            <a:extLst>
              <a:ext uri="{FF2B5EF4-FFF2-40B4-BE49-F238E27FC236}">
                <a16:creationId xmlns:a16="http://schemas.microsoft.com/office/drawing/2014/main" xmlns="" id="{D955E44A-A31E-B179-918F-D8959E519AED}"/>
              </a:ext>
            </a:extLst>
          </p:cNvPr>
          <p:cNvSpPr/>
          <p:nvPr/>
        </p:nvSpPr>
        <p:spPr>
          <a:xfrm flipH="1">
            <a:off x="3525883" y="3767971"/>
            <a:ext cx="236860" cy="307647"/>
          </a:xfrm>
          <a:prstGeom prst="downArrow">
            <a:avLst/>
          </a:prstGeom>
          <a:solidFill>
            <a:srgbClr val="2523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xmlns="" id="{44ACF821-148A-5FCA-46D8-79EF9474530D}"/>
              </a:ext>
            </a:extLst>
          </p:cNvPr>
          <p:cNvSpPr/>
          <p:nvPr/>
        </p:nvSpPr>
        <p:spPr>
          <a:xfrm>
            <a:off x="250724" y="4153708"/>
            <a:ext cx="6358384" cy="2704292"/>
          </a:xfrm>
          <a:prstGeom prst="roundRect">
            <a:avLst/>
          </a:prstGeom>
          <a:noFill/>
          <a:ln w="28575">
            <a:solidFill>
              <a:srgbClr val="8999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xmlns="" id="{7FB42110-2364-C405-5BB4-82554EE95644}"/>
              </a:ext>
            </a:extLst>
          </p:cNvPr>
          <p:cNvSpPr/>
          <p:nvPr/>
        </p:nvSpPr>
        <p:spPr>
          <a:xfrm>
            <a:off x="1890278" y="4067381"/>
            <a:ext cx="3529620" cy="271933"/>
          </a:xfrm>
          <a:prstGeom prst="roundRect">
            <a:avLst/>
          </a:prstGeom>
          <a:solidFill>
            <a:srgbClr val="134F9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PROPOSED MECHANISM</a:t>
            </a:r>
          </a:p>
        </p:txBody>
      </p:sp>
      <p:pic>
        <p:nvPicPr>
          <p:cNvPr id="32" name="Picture 31" descr="A structure of a chemical formula&#10;&#10;Description automatically generated">
            <a:extLst>
              <a:ext uri="{FF2B5EF4-FFF2-40B4-BE49-F238E27FC236}">
                <a16:creationId xmlns:a16="http://schemas.microsoft.com/office/drawing/2014/main" xmlns="" id="{8ADD595B-60DC-2669-99CF-6AA92D92A9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3" t="16408" r="8135" b="26445"/>
          <a:stretch/>
        </p:blipFill>
        <p:spPr>
          <a:xfrm>
            <a:off x="446929" y="4421240"/>
            <a:ext cx="1349283" cy="1069892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91DABBD0-8715-A31D-22FD-815F4A4008A1}"/>
              </a:ext>
            </a:extLst>
          </p:cNvPr>
          <p:cNvCxnSpPr>
            <a:stCxn id="32" idx="2"/>
          </p:cNvCxnSpPr>
          <p:nvPr/>
        </p:nvCxnSpPr>
        <p:spPr>
          <a:xfrm flipH="1">
            <a:off x="1121570" y="5491132"/>
            <a:ext cx="1" cy="44415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019A2B3D-547A-B7AE-3B47-C6BA82F75135}"/>
              </a:ext>
            </a:extLst>
          </p:cNvPr>
          <p:cNvCxnSpPr>
            <a:cxnSpLocks/>
          </p:cNvCxnSpPr>
          <p:nvPr/>
        </p:nvCxnSpPr>
        <p:spPr>
          <a:xfrm>
            <a:off x="977167" y="5935287"/>
            <a:ext cx="25996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383367BA-71E8-88CE-B01A-B8280045B983}"/>
              </a:ext>
            </a:extLst>
          </p:cNvPr>
          <p:cNvSpPr txBox="1"/>
          <p:nvPr/>
        </p:nvSpPr>
        <p:spPr>
          <a:xfrm>
            <a:off x="877737" y="4094789"/>
            <a:ext cx="550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VPA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xmlns="" id="{08E21026-745E-9D6D-7429-C625CEEB005C}"/>
                  </a:ext>
                </a:extLst>
              </p:cNvPr>
              <p:cNvSpPr/>
              <p:nvPr/>
            </p:nvSpPr>
            <p:spPr>
              <a:xfrm>
                <a:off x="539669" y="6010898"/>
                <a:ext cx="1163801" cy="737088"/>
              </a:xfrm>
              <a:prstGeom prst="ellipse">
                <a:avLst/>
              </a:prstGeom>
              <a:solidFill>
                <a:srgbClr val="D0E4B5"/>
              </a:solidFill>
              <a:ln>
                <a:solidFill>
                  <a:srgbClr val="346B2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</a:rPr>
                  <a:t>GSK-3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8E21026-745E-9D6D-7429-C625CEEB00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69" y="6010898"/>
                <a:ext cx="1163801" cy="737088"/>
              </a:xfrm>
              <a:prstGeom prst="ellipse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solidFill>
                  <a:srgbClr val="346B2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xmlns="" id="{0BF496D8-974A-D8E7-0D36-6C748CFF1E53}"/>
              </a:ext>
            </a:extLst>
          </p:cNvPr>
          <p:cNvCxnSpPr>
            <a:cxnSpLocks/>
          </p:cNvCxnSpPr>
          <p:nvPr/>
        </p:nvCxnSpPr>
        <p:spPr>
          <a:xfrm flipV="1">
            <a:off x="1761291" y="5903149"/>
            <a:ext cx="616820" cy="331396"/>
          </a:xfrm>
          <a:prstGeom prst="straightConnector1">
            <a:avLst/>
          </a:prstGeom>
          <a:ln w="12700">
            <a:solidFill>
              <a:srgbClr val="346B2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xmlns="" id="{2101303F-74D2-BBE6-5064-898D76B6F6A4}"/>
                  </a:ext>
                </a:extLst>
              </p:cNvPr>
              <p:cNvSpPr/>
              <p:nvPr/>
            </p:nvSpPr>
            <p:spPr>
              <a:xfrm>
                <a:off x="2522656" y="5009178"/>
                <a:ext cx="1194202" cy="491186"/>
              </a:xfrm>
              <a:prstGeom prst="roundRect">
                <a:avLst>
                  <a:gd name="adj" fmla="val 50000"/>
                </a:avLst>
              </a:prstGeom>
              <a:solidFill>
                <a:srgbClr val="AE97BE"/>
              </a:solidFill>
              <a:ln>
                <a:solidFill>
                  <a:srgbClr val="68478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-Catenin</a:t>
                </a:r>
              </a:p>
            </p:txBody>
          </p:sp>
        </mc:Choice>
        <mc:Fallback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101303F-74D2-BBE6-5064-898D76B6F6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656" y="5009178"/>
                <a:ext cx="1194202" cy="491186"/>
              </a:xfrm>
              <a:prstGeom prst="roundRect">
                <a:avLst>
                  <a:gd name="adj" fmla="val 50000"/>
                </a:avLst>
              </a:prstGeom>
              <a:blipFill rotWithShape="0">
                <a:blip r:embed="rId8"/>
                <a:stretch>
                  <a:fillRect/>
                </a:stretch>
              </a:blipFill>
              <a:ln>
                <a:solidFill>
                  <a:srgbClr val="68478B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xmlns="" id="{4F3060A8-B810-2C38-6D30-8306049CF947}"/>
                  </a:ext>
                </a:extLst>
              </p:cNvPr>
              <p:cNvSpPr/>
              <p:nvPr/>
            </p:nvSpPr>
            <p:spPr>
              <a:xfrm>
                <a:off x="2522656" y="5519712"/>
                <a:ext cx="1194202" cy="491186"/>
              </a:xfrm>
              <a:prstGeom prst="roundRect">
                <a:avLst>
                  <a:gd name="adj" fmla="val 50000"/>
                </a:avLst>
              </a:prstGeom>
              <a:solidFill>
                <a:srgbClr val="AE97BE"/>
              </a:solidFill>
              <a:ln>
                <a:solidFill>
                  <a:srgbClr val="68478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-Catenin</a:t>
                </a:r>
              </a:p>
            </p:txBody>
          </p:sp>
        </mc:Choice>
        <mc:Fallback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F3060A8-B810-2C38-6D30-8306049CF9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656" y="5519712"/>
                <a:ext cx="1194202" cy="491186"/>
              </a:xfrm>
              <a:prstGeom prst="roundRect">
                <a:avLst>
                  <a:gd name="adj" fmla="val 50000"/>
                </a:avLst>
              </a:prstGeom>
              <a:blipFill rotWithShape="0">
                <a:blip r:embed="rId9"/>
                <a:stretch>
                  <a:fillRect/>
                </a:stretch>
              </a:blipFill>
              <a:ln>
                <a:solidFill>
                  <a:srgbClr val="68478B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xmlns="" id="{20A2A190-7D3F-1610-9AC0-623987403B65}"/>
                  </a:ext>
                </a:extLst>
              </p:cNvPr>
              <p:cNvSpPr/>
              <p:nvPr/>
            </p:nvSpPr>
            <p:spPr>
              <a:xfrm>
                <a:off x="2522656" y="6041848"/>
                <a:ext cx="1194202" cy="491186"/>
              </a:xfrm>
              <a:prstGeom prst="roundRect">
                <a:avLst>
                  <a:gd name="adj" fmla="val 50000"/>
                </a:avLst>
              </a:prstGeom>
              <a:solidFill>
                <a:srgbClr val="AE97BE"/>
              </a:solidFill>
              <a:ln>
                <a:solidFill>
                  <a:srgbClr val="68478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-Catenin</a:t>
                </a:r>
              </a:p>
            </p:txBody>
          </p:sp>
        </mc:Choice>
        <mc:Fallback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0A2A190-7D3F-1610-9AC0-623987403B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656" y="6041848"/>
                <a:ext cx="1194202" cy="491186"/>
              </a:xfrm>
              <a:prstGeom prst="roundRect">
                <a:avLst>
                  <a:gd name="adj" fmla="val 50000"/>
                </a:avLst>
              </a:prstGeom>
              <a:blipFill rotWithShape="0">
                <a:blip r:embed="rId10"/>
                <a:stretch>
                  <a:fillRect/>
                </a:stretch>
              </a:blipFill>
              <a:ln>
                <a:solidFill>
                  <a:srgbClr val="68478B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xmlns="" id="{936D7ED6-1D5B-5FB8-7BF0-C78206FC09D5}"/>
              </a:ext>
            </a:extLst>
          </p:cNvPr>
          <p:cNvCxnSpPr>
            <a:cxnSpLocks/>
          </p:cNvCxnSpPr>
          <p:nvPr/>
        </p:nvCxnSpPr>
        <p:spPr>
          <a:xfrm flipV="1">
            <a:off x="2387190" y="4929817"/>
            <a:ext cx="0" cy="529357"/>
          </a:xfrm>
          <a:prstGeom prst="straightConnector1">
            <a:avLst/>
          </a:prstGeom>
          <a:ln w="25400">
            <a:solidFill>
              <a:srgbClr val="346B2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xmlns="" id="{49BAC354-0E89-F45E-4985-F9414760EF8E}"/>
              </a:ext>
            </a:extLst>
          </p:cNvPr>
          <p:cNvCxnSpPr>
            <a:cxnSpLocks/>
          </p:cNvCxnSpPr>
          <p:nvPr/>
        </p:nvCxnSpPr>
        <p:spPr>
          <a:xfrm>
            <a:off x="3741096" y="5713209"/>
            <a:ext cx="548299" cy="0"/>
          </a:xfrm>
          <a:prstGeom prst="straightConnector1">
            <a:avLst/>
          </a:prstGeom>
          <a:ln w="12700">
            <a:solidFill>
              <a:srgbClr val="346B2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" name="Picture 2047" descr="A diagram of a human body&#10;&#10;Description automatically generated">
            <a:extLst>
              <a:ext uri="{FF2B5EF4-FFF2-40B4-BE49-F238E27FC236}">
                <a16:creationId xmlns:a16="http://schemas.microsoft.com/office/drawing/2014/main" xmlns="" id="{A73C71D2-743E-B9E2-2DB1-8D1E8EF0952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38"/>
          <a:stretch/>
        </p:blipFill>
        <p:spPr>
          <a:xfrm>
            <a:off x="4387497" y="4725050"/>
            <a:ext cx="1754136" cy="1385137"/>
          </a:xfrm>
          <a:prstGeom prst="rect">
            <a:avLst/>
          </a:prstGeom>
        </p:spPr>
      </p:pic>
      <p:sp>
        <p:nvSpPr>
          <p:cNvPr id="2053" name="TextBox 2052">
            <a:extLst>
              <a:ext uri="{FF2B5EF4-FFF2-40B4-BE49-F238E27FC236}">
                <a16:creationId xmlns:a16="http://schemas.microsoft.com/office/drawing/2014/main" xmlns="" id="{66CE4A31-B34E-A195-B4BD-6AB55E733697}"/>
              </a:ext>
            </a:extLst>
          </p:cNvPr>
          <p:cNvSpPr txBox="1"/>
          <p:nvPr/>
        </p:nvSpPr>
        <p:spPr>
          <a:xfrm>
            <a:off x="3888678" y="6113488"/>
            <a:ext cx="28349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Intestinal regeneration through </a:t>
            </a:r>
          </a:p>
          <a:p>
            <a:pPr algn="ctr"/>
            <a:r>
              <a:rPr lang="en-US" sz="1600" b="1" dirty="0">
                <a:solidFill>
                  <a:schemeClr val="accent5"/>
                </a:solidFill>
              </a:rPr>
              <a:t>activation of WNT pathwa</a:t>
            </a:r>
            <a:r>
              <a:rPr lang="en-US" sz="1600" dirty="0">
                <a:solidFill>
                  <a:schemeClr val="accent5"/>
                </a:solidFill>
              </a:rPr>
              <a:t>y</a:t>
            </a:r>
          </a:p>
        </p:txBody>
      </p:sp>
      <p:sp>
        <p:nvSpPr>
          <p:cNvPr id="2054" name="Down Arrow 2053">
            <a:extLst>
              <a:ext uri="{FF2B5EF4-FFF2-40B4-BE49-F238E27FC236}">
                <a16:creationId xmlns:a16="http://schemas.microsoft.com/office/drawing/2014/main" xmlns="" id="{2AA3AFD4-1B76-32F2-5B91-BA8C76B44B9B}"/>
              </a:ext>
            </a:extLst>
          </p:cNvPr>
          <p:cNvSpPr/>
          <p:nvPr/>
        </p:nvSpPr>
        <p:spPr>
          <a:xfrm rot="16200000" flipH="1">
            <a:off x="6820504" y="2050700"/>
            <a:ext cx="236860" cy="605429"/>
          </a:xfrm>
          <a:prstGeom prst="downArrow">
            <a:avLst/>
          </a:prstGeom>
          <a:solidFill>
            <a:srgbClr val="2523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6" name="Rounded Rectangle 2055">
            <a:extLst>
              <a:ext uri="{FF2B5EF4-FFF2-40B4-BE49-F238E27FC236}">
                <a16:creationId xmlns:a16="http://schemas.microsoft.com/office/drawing/2014/main" xmlns="" id="{438C11E3-EE16-B0FB-A958-C9E6B648EC35}"/>
              </a:ext>
            </a:extLst>
          </p:cNvPr>
          <p:cNvSpPr/>
          <p:nvPr/>
        </p:nvSpPr>
        <p:spPr>
          <a:xfrm>
            <a:off x="7268760" y="603759"/>
            <a:ext cx="4687120" cy="3082533"/>
          </a:xfrm>
          <a:prstGeom prst="roundRect">
            <a:avLst/>
          </a:prstGeom>
          <a:noFill/>
          <a:ln>
            <a:solidFill>
              <a:srgbClr val="346B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ounded Rectangle 2056">
            <a:extLst>
              <a:ext uri="{FF2B5EF4-FFF2-40B4-BE49-F238E27FC236}">
                <a16:creationId xmlns:a16="http://schemas.microsoft.com/office/drawing/2014/main" xmlns="" id="{1CAA4FE0-119E-7AF7-B23E-FC8A60813F50}"/>
              </a:ext>
            </a:extLst>
          </p:cNvPr>
          <p:cNvSpPr/>
          <p:nvPr/>
        </p:nvSpPr>
        <p:spPr>
          <a:xfrm>
            <a:off x="7880465" y="485440"/>
            <a:ext cx="3657600" cy="224553"/>
          </a:xfrm>
          <a:prstGeom prst="roundRect">
            <a:avLst/>
          </a:prstGeom>
          <a:solidFill>
            <a:srgbClr val="3166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NETWORK ANALYSIS </a:t>
            </a:r>
          </a:p>
        </p:txBody>
      </p:sp>
      <p:pic>
        <p:nvPicPr>
          <p:cNvPr id="2060" name="Picture 2059" descr="Diagram&#10;&#10;Description automatically generated with low confidence">
            <a:extLst>
              <a:ext uri="{FF2B5EF4-FFF2-40B4-BE49-F238E27FC236}">
                <a16:creationId xmlns:a16="http://schemas.microsoft.com/office/drawing/2014/main" xmlns="" id="{06C6FBB8-2543-5D96-4179-B11F3181EC4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3" t="15934" r="53062" b="13523"/>
          <a:stretch/>
        </p:blipFill>
        <p:spPr>
          <a:xfrm>
            <a:off x="7349778" y="1194566"/>
            <a:ext cx="2359487" cy="208083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61" name="TextBox 2060">
                <a:extLst>
                  <a:ext uri="{FF2B5EF4-FFF2-40B4-BE49-F238E27FC236}">
                    <a16:creationId xmlns:a16="http://schemas.microsoft.com/office/drawing/2014/main" xmlns="" id="{9759DC72-0A56-17A4-A6BA-69FD842B09C4}"/>
                  </a:ext>
                </a:extLst>
              </p:cNvPr>
              <p:cNvSpPr txBox="1"/>
              <p:nvPr/>
            </p:nvSpPr>
            <p:spPr>
              <a:xfrm>
                <a:off x="9581791" y="1048225"/>
                <a:ext cx="2359486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31662F"/>
                    </a:solidFill>
                  </a:rPr>
                  <a:t>Enriched Pathways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chemeClr val="tx1"/>
                    </a:solidFill>
                  </a:rPr>
                  <a:t>WNT/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</a:rPr>
                  <a:t>-Catenin </a:t>
                </a:r>
                <a:r>
                  <a:rPr lang="en-US" sz="1600" dirty="0"/>
                  <a:t>Signaling</a:t>
                </a:r>
                <a:endParaRPr lang="en-US" sz="1600" dirty="0">
                  <a:solidFill>
                    <a:schemeClr val="tx1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Inflammatory response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Cytokine signaling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Cell proliferation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Intestinal epithelial regeneration</a:t>
                </a:r>
                <a:br>
                  <a:rPr lang="en-US" sz="1600" dirty="0"/>
                </a:br>
                <a:endParaRPr lang="en-US" sz="1600" dirty="0"/>
              </a:p>
            </p:txBody>
          </p:sp>
        </mc:Choice>
        <mc:Fallback>
          <p:sp>
            <p:nvSpPr>
              <p:cNvPr id="2061" name="TextBox 206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9759DC72-0A56-17A4-A6BA-69FD842B0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1791" y="1048225"/>
                <a:ext cx="2359486" cy="2585323"/>
              </a:xfrm>
              <a:prstGeom prst="rect">
                <a:avLst/>
              </a:prstGeom>
              <a:blipFill rotWithShape="0">
                <a:blip r:embed="rId13"/>
                <a:stretch>
                  <a:fillRect l="-2326" t="-1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64" name="Down Arrow 2063">
            <a:extLst>
              <a:ext uri="{FF2B5EF4-FFF2-40B4-BE49-F238E27FC236}">
                <a16:creationId xmlns:a16="http://schemas.microsoft.com/office/drawing/2014/main" xmlns="" id="{6B6B28C7-BEFA-53B1-D5BB-E22BADFA4E0F}"/>
              </a:ext>
            </a:extLst>
          </p:cNvPr>
          <p:cNvSpPr/>
          <p:nvPr/>
        </p:nvSpPr>
        <p:spPr>
          <a:xfrm rot="16200000" flipH="1">
            <a:off x="6752207" y="5372273"/>
            <a:ext cx="236863" cy="474582"/>
          </a:xfrm>
          <a:prstGeom prst="downArrow">
            <a:avLst/>
          </a:prstGeom>
          <a:solidFill>
            <a:srgbClr val="2523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5" name="Down Arrow 2064">
            <a:extLst>
              <a:ext uri="{FF2B5EF4-FFF2-40B4-BE49-F238E27FC236}">
                <a16:creationId xmlns:a16="http://schemas.microsoft.com/office/drawing/2014/main" xmlns="" id="{3FA3AC54-F78B-81CE-70B3-AB21E56B95D5}"/>
              </a:ext>
            </a:extLst>
          </p:cNvPr>
          <p:cNvSpPr/>
          <p:nvPr/>
        </p:nvSpPr>
        <p:spPr>
          <a:xfrm flipH="1">
            <a:off x="9765838" y="3683731"/>
            <a:ext cx="236860" cy="287087"/>
          </a:xfrm>
          <a:prstGeom prst="downArrow">
            <a:avLst/>
          </a:prstGeom>
          <a:solidFill>
            <a:srgbClr val="2523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6" name="Rounded Rectangle 2065">
            <a:extLst>
              <a:ext uri="{FF2B5EF4-FFF2-40B4-BE49-F238E27FC236}">
                <a16:creationId xmlns:a16="http://schemas.microsoft.com/office/drawing/2014/main" xmlns="" id="{B0F5BD2F-1C6F-A81F-F6C1-F7FAB082B2CE}"/>
              </a:ext>
            </a:extLst>
          </p:cNvPr>
          <p:cNvSpPr/>
          <p:nvPr/>
        </p:nvSpPr>
        <p:spPr>
          <a:xfrm>
            <a:off x="7109783" y="4139926"/>
            <a:ext cx="5001352" cy="2638495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7" name="Rounded Rectangle 2066">
            <a:extLst>
              <a:ext uri="{FF2B5EF4-FFF2-40B4-BE49-F238E27FC236}">
                <a16:creationId xmlns:a16="http://schemas.microsoft.com/office/drawing/2014/main" xmlns="" id="{CB95FD73-E43E-E843-04EA-018A62DBDC4D}"/>
              </a:ext>
            </a:extLst>
          </p:cNvPr>
          <p:cNvSpPr/>
          <p:nvPr/>
        </p:nvSpPr>
        <p:spPr>
          <a:xfrm>
            <a:off x="8155459" y="3984051"/>
            <a:ext cx="3313259" cy="32633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In-vitro and In-vivo Validations</a:t>
            </a:r>
          </a:p>
        </p:txBody>
      </p:sp>
      <p:pic>
        <p:nvPicPr>
          <p:cNvPr id="2070" name="Picture 2069" descr="A set of cartoon mice&#10;&#10;Description automatically generated">
            <a:extLst>
              <a:ext uri="{FF2B5EF4-FFF2-40B4-BE49-F238E27FC236}">
                <a16:creationId xmlns:a16="http://schemas.microsoft.com/office/drawing/2014/main" xmlns="" id="{904097B5-E582-E1AD-086D-AFF0EADE5E0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9" t="68612" r="59130" b="5398"/>
          <a:stretch/>
        </p:blipFill>
        <p:spPr>
          <a:xfrm>
            <a:off x="7466770" y="4552391"/>
            <a:ext cx="1350338" cy="1179707"/>
          </a:xfrm>
          <a:prstGeom prst="rect">
            <a:avLst/>
          </a:prstGeom>
        </p:spPr>
      </p:pic>
      <p:sp>
        <p:nvSpPr>
          <p:cNvPr id="2071" name="TextBox 2070">
            <a:extLst>
              <a:ext uri="{FF2B5EF4-FFF2-40B4-BE49-F238E27FC236}">
                <a16:creationId xmlns:a16="http://schemas.microsoft.com/office/drawing/2014/main" xmlns="" id="{47658B37-F09A-23B7-42F7-746F23A8917C}"/>
              </a:ext>
            </a:extLst>
          </p:cNvPr>
          <p:cNvSpPr txBox="1"/>
          <p:nvPr/>
        </p:nvSpPr>
        <p:spPr>
          <a:xfrm>
            <a:off x="7812853" y="5661053"/>
            <a:ext cx="4124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VPA increases mice survival after radiation injury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VPA increases length of Colon </a:t>
            </a:r>
            <a:br>
              <a:rPr lang="en-US" sz="1400" dirty="0"/>
            </a:br>
            <a:r>
              <a:rPr lang="en-US" sz="1400" b="1" dirty="0">
                <a:solidFill>
                  <a:srgbClr val="C00000"/>
                </a:solidFill>
              </a:rPr>
              <a:t>VPA MITIGATES RADIATION INDUCED GASTROINTESTINAL INJURY</a:t>
            </a:r>
          </a:p>
        </p:txBody>
      </p:sp>
      <p:sp>
        <p:nvSpPr>
          <p:cNvPr id="2072" name="Lightning Bolt 2071">
            <a:extLst>
              <a:ext uri="{FF2B5EF4-FFF2-40B4-BE49-F238E27FC236}">
                <a16:creationId xmlns:a16="http://schemas.microsoft.com/office/drawing/2014/main" xmlns="" id="{A8E399DE-6DA3-58DF-99E2-760EBEEDDC8C}"/>
              </a:ext>
            </a:extLst>
          </p:cNvPr>
          <p:cNvSpPr/>
          <p:nvPr/>
        </p:nvSpPr>
        <p:spPr>
          <a:xfrm>
            <a:off x="7349778" y="4421240"/>
            <a:ext cx="205543" cy="464126"/>
          </a:xfrm>
          <a:prstGeom prst="lightningBol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74" name="Straight Arrow Connector 2073">
            <a:extLst>
              <a:ext uri="{FF2B5EF4-FFF2-40B4-BE49-F238E27FC236}">
                <a16:creationId xmlns:a16="http://schemas.microsoft.com/office/drawing/2014/main" xmlns="" id="{DD83746C-FDB8-FC0A-6BAB-5061CFAB14B9}"/>
              </a:ext>
            </a:extLst>
          </p:cNvPr>
          <p:cNvCxnSpPr/>
          <p:nvPr/>
        </p:nvCxnSpPr>
        <p:spPr>
          <a:xfrm>
            <a:off x="8251935" y="5061857"/>
            <a:ext cx="555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75" name="Oval 2074">
            <a:extLst>
              <a:ext uri="{FF2B5EF4-FFF2-40B4-BE49-F238E27FC236}">
                <a16:creationId xmlns:a16="http://schemas.microsoft.com/office/drawing/2014/main" xmlns="" id="{5E47D665-F58B-F2E4-2237-6ACD849ACB7C}"/>
              </a:ext>
            </a:extLst>
          </p:cNvPr>
          <p:cNvSpPr/>
          <p:nvPr/>
        </p:nvSpPr>
        <p:spPr>
          <a:xfrm>
            <a:off x="8882555" y="4809115"/>
            <a:ext cx="828667" cy="487801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VPA</a:t>
            </a:r>
          </a:p>
        </p:txBody>
      </p:sp>
      <p:cxnSp>
        <p:nvCxnSpPr>
          <p:cNvPr id="2076" name="Straight Arrow Connector 2075">
            <a:extLst>
              <a:ext uri="{FF2B5EF4-FFF2-40B4-BE49-F238E27FC236}">
                <a16:creationId xmlns:a16="http://schemas.microsoft.com/office/drawing/2014/main" xmlns="" id="{C06D9CA2-E64D-196E-C1C6-844E12A43559}"/>
              </a:ext>
            </a:extLst>
          </p:cNvPr>
          <p:cNvCxnSpPr/>
          <p:nvPr/>
        </p:nvCxnSpPr>
        <p:spPr>
          <a:xfrm>
            <a:off x="9765838" y="5053015"/>
            <a:ext cx="555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77" name="TextBox 2076">
            <a:extLst>
              <a:ext uri="{FF2B5EF4-FFF2-40B4-BE49-F238E27FC236}">
                <a16:creationId xmlns:a16="http://schemas.microsoft.com/office/drawing/2014/main" xmlns="" id="{F49A9EEE-1E17-A6EB-35D8-4D0FEFC06AE7}"/>
              </a:ext>
            </a:extLst>
          </p:cNvPr>
          <p:cNvSpPr txBox="1"/>
          <p:nvPr/>
        </p:nvSpPr>
        <p:spPr>
          <a:xfrm>
            <a:off x="7466770" y="4269192"/>
            <a:ext cx="901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R8.5 </a:t>
            </a:r>
            <a:r>
              <a:rPr lang="en-US" dirty="0" err="1"/>
              <a:t>Gy</a:t>
            </a:r>
            <a:endParaRPr lang="en-US" dirty="0"/>
          </a:p>
        </p:txBody>
      </p:sp>
      <p:sp>
        <p:nvSpPr>
          <p:cNvPr id="2078" name="TextBox 2077">
            <a:extLst>
              <a:ext uri="{FF2B5EF4-FFF2-40B4-BE49-F238E27FC236}">
                <a16:creationId xmlns:a16="http://schemas.microsoft.com/office/drawing/2014/main" xmlns="" id="{BC63C84E-2D78-C39E-9CA3-29D31619F287}"/>
              </a:ext>
            </a:extLst>
          </p:cNvPr>
          <p:cNvSpPr txBox="1"/>
          <p:nvPr/>
        </p:nvSpPr>
        <p:spPr>
          <a:xfrm>
            <a:off x="10392040" y="4778345"/>
            <a:ext cx="1250116" cy="461665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/>
              <a:t>Survival</a:t>
            </a:r>
          </a:p>
          <a:p>
            <a:r>
              <a:rPr lang="en-US" sz="1200" b="1" dirty="0"/>
              <a:t>Colon length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44008" y="39522"/>
            <a:ext cx="1940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Graphical Abstract</a:t>
            </a:r>
          </a:p>
        </p:txBody>
      </p:sp>
    </p:spTree>
    <p:extLst>
      <p:ext uri="{BB962C8B-B14F-4D97-AF65-F5344CB8AC3E}">
        <p14:creationId xmlns:p14="http://schemas.microsoft.com/office/powerpoint/2010/main" val="1959500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 Math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D K Maurya</dc:creator>
  <cp:lastModifiedBy>Dr. D K Maurya</cp:lastModifiedBy>
  <cp:revision>1</cp:revision>
  <dcterms:created xsi:type="dcterms:W3CDTF">2026-06-11T09:40:11Z</dcterms:created>
  <dcterms:modified xsi:type="dcterms:W3CDTF">2026-06-11T09:40:34Z</dcterms:modified>
</cp:coreProperties>
</file>