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6" r:id="rId7"/>
    <p:sldId id="268" r:id="rId8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1" d="100"/>
          <a:sy n="71" d="100"/>
        </p:scale>
        <p:origin x="-13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D14CC-2F6F-4F94-9E66-075ED205AA87}" type="datetimeFigureOut">
              <a:rPr lang="ar-EG" smtClean="0"/>
              <a:pPr/>
              <a:t>23/04/1441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A4D3C-CFF2-42F8-AB29-97AF8B11A59F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164" y="1415479"/>
            <a:ext cx="86843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1: The animal characteristics,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16S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rRNA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amplicon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sequence reads and OTUs of the bacterial community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7584" y="2060848"/>
          <a:ext cx="7704855" cy="2072015"/>
        </p:xfrm>
        <a:graphic>
          <a:graphicData uri="http://schemas.openxmlformats.org/drawingml/2006/table">
            <a:tbl>
              <a:tblPr/>
              <a:tblGrid>
                <a:gridCol w="719777"/>
                <a:gridCol w="971005"/>
                <a:gridCol w="1282346"/>
                <a:gridCol w="804548"/>
                <a:gridCol w="1675370"/>
                <a:gridCol w="1416436"/>
                <a:gridCol w="835373"/>
              </a:tblGrid>
              <a:tr h="565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Code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Animal species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Age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Gender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Sequence (raw) reads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Filtered Sequence reads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OTUs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67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Ech2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Sheep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 months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Male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30,020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106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51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3767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Ech4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Sheep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 months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Female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27,972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2,028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54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67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Ech6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Goat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 months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Male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26,197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2,420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34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3767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Ech7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Goat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12 months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Female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30,992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1,384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27</a:t>
                      </a: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846" marR="5484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907704" y="391820"/>
          <a:ext cx="5616624" cy="6421556"/>
        </p:xfrm>
        <a:graphic>
          <a:graphicData uri="http://schemas.openxmlformats.org/drawingml/2006/table">
            <a:tbl>
              <a:tblPr/>
              <a:tblGrid>
                <a:gridCol w="1470433"/>
                <a:gridCol w="977105"/>
                <a:gridCol w="1060918"/>
                <a:gridCol w="1060918"/>
                <a:gridCol w="1047250"/>
              </a:tblGrid>
              <a:tr h="25728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Taxon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(6 months)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(12 months)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246764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Sheep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(Ech2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Goat (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Ech6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Sheep (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Ech4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Goat (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Ech7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phylum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Firmicutes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93.01%*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37.87%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72.76%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95.37%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Proteobacteria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6.88%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62.03%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26.83%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4.54%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Actinobacteria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0.09%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0.09%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0.35%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0.10%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Bacteroidetes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0.06%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class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Gammaproteobacteria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0.94%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0.08%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0.22%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Bacilli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3.77%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0.28%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0.54%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0.51%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Clostridia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4.71%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0.41%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0.88%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0.86%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Coriobacteriia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Tissierellia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0.17%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Erysipelotrichia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0.04%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Negativicutes 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0.04%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order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0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0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Enterobacterales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0.08%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0.22%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Lactobacillales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2.83%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0.17%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0.29%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Clostridiales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4.71%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0.41%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0.88%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0.79%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Bacillales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0.94%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0.12%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0.29%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Tissierellales 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0.17%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Erysipelotrichales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0.04%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Bifidobacteriales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0.08%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Coriobacteriales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57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Bacteroidales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056" marR="34056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-126043" y="57177"/>
            <a:ext cx="98106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rtl="0" fontAlgn="base">
              <a:spcBef>
                <a:spcPct val="0"/>
              </a:spcBef>
              <a:spcAft>
                <a:spcPct val="0"/>
              </a:spcAft>
            </a:pPr>
            <a:r>
              <a:rPr kumimoji="0" lang="ar-EG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2: </a:t>
            </a:r>
            <a:r>
              <a:rPr lang="en-GB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Dominant </a:t>
            </a:r>
            <a:r>
              <a:rPr lang="en-GB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taxa</a:t>
            </a:r>
            <a:r>
              <a:rPr lang="en-GB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 the </a:t>
            </a:r>
            <a:r>
              <a:rPr lang="en-GB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fecal</a:t>
            </a:r>
            <a:r>
              <a:rPr lang="en-GB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microbiota</a:t>
            </a:r>
            <a:r>
              <a:rPr lang="en-GB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associated with sheep and goats </a:t>
            </a:r>
            <a:r>
              <a:rPr lang="en-US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(The percentage of abundance)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47663" y="188640"/>
          <a:ext cx="6408712" cy="6642056"/>
        </p:xfrm>
        <a:graphic>
          <a:graphicData uri="http://schemas.openxmlformats.org/drawingml/2006/table">
            <a:tbl>
              <a:tblPr/>
              <a:tblGrid>
                <a:gridCol w="1776496"/>
                <a:gridCol w="1180486"/>
                <a:gridCol w="1281741"/>
                <a:gridCol w="1281741"/>
                <a:gridCol w="888248"/>
              </a:tblGrid>
              <a:tr h="332696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Taxon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(6 months)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(12 months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7930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Sheep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(Ech2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Goat (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Ech6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Sheep (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Ech4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Goat (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Ech7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Family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ar-SA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ar-SA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Clostridiaceae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3.77%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0.15%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Enterococcaceae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1.88%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0.08%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0.14%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Lachnospiraceae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0.94%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0.17%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0.25%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0.14%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Bacillaceae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0.94%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0.08%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0.19%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0.14%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Peptostreptococcaceae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0.94%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0.08%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0.25%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0.29%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Streptococcaceae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0.94%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0.10%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Enterobacteriaceae 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0.08%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0.29%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Aerococcaceae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Ruminococcaceae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Carnobacteriaceae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Bifidobacteriaceae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0.04%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Tissierellaceae 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0.12%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8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Erysipelotrichaceae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0.04%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Oscillospiraceae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Rikenellaceae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Bacteroidaceae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Atopobiaceae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Paenibacillaceae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0.04%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Sporomusaceae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0.04%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15098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Gottschalkiaceae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5144" marR="35144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5144" marR="35144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475657" y="326403"/>
          <a:ext cx="5832647" cy="6371358"/>
        </p:xfrm>
        <a:graphic>
          <a:graphicData uri="http://schemas.openxmlformats.org/drawingml/2006/table">
            <a:tbl>
              <a:tblPr/>
              <a:tblGrid>
                <a:gridCol w="1477086"/>
                <a:gridCol w="981526"/>
                <a:gridCol w="1065718"/>
                <a:gridCol w="1065718"/>
                <a:gridCol w="1242599"/>
              </a:tblGrid>
              <a:tr h="222277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Taxon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                </a:t>
                      </a:r>
                      <a:r>
                        <a:rPr lang="en-US" sz="12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(6 months)</a:t>
                      </a: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(12 months)</a:t>
                      </a: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36318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Sheep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(Ech2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Goat (Ech6)</a:t>
                      </a: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Sheep (Ech4)</a:t>
                      </a: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Goat (Ech7)</a:t>
                      </a: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GENUS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Escherichia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8.49%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40.12%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21.99%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5.49%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Vagococcus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0.36%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Clostridium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0.94%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19.38%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0.22%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Shigella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Enterococcus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1.89%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3.60%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5.03%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1.73%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Desnuesiella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0.08%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Lysinibacillus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76.42%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9.88%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7.25%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76.95%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Terrisporobacter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1.89%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2.56%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Streptococcus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2.83%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1.20%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2.22%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1.88%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Sporobacter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0.94%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Anaerocolumna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0.94%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1.07%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1.63%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Paraclostridium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8.67%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Romboutsia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0.04%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0.22%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Paeniclostridium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Bacillus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0.39%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Lactonifactor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Anaerotignum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35.95%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4.93%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Falcatimonas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0.04%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Mageeibacillus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68058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Kroppenstedtia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4492" marR="3449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23729" y="620688"/>
          <a:ext cx="5544615" cy="5534848"/>
        </p:xfrm>
        <a:graphic>
          <a:graphicData uri="http://schemas.openxmlformats.org/drawingml/2006/table">
            <a:tbl>
              <a:tblPr/>
              <a:tblGrid>
                <a:gridCol w="1224973"/>
                <a:gridCol w="1224973"/>
                <a:gridCol w="1096029"/>
                <a:gridCol w="967084"/>
                <a:gridCol w="1031556"/>
              </a:tblGrid>
              <a:tr h="272407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Taxon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(6 months)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(12 months)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73750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Sheep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(Ech2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Goat (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Ech6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Sheep (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Ech4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 Goat (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Ech7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GENUS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Muricomes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0.21%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0.99%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Tissierella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0.91%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0.39%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Alistipes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Faecalicatena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0.64%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Intestinimonas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1.43%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Atopobium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Gracilibacter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Bacteroides 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0.29%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Butyricicoccus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Bifidobacterium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0.21%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0.44%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0.51%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Turicibacter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0.51%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0.25%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Mogibacterium 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0.07%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Abiotrophia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Papillibacter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Coprococcus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76491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Oscillibacter</a:t>
                      </a: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6812" marR="46812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0.15%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0.00%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6812" marR="46812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88640"/>
            <a:ext cx="475252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88924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Fig.4</a:t>
            </a:r>
            <a:endParaRPr lang="ar-EG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99592" y="1628800"/>
            <a:ext cx="6462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r-EG" dirty="0" smtClean="0"/>
          </a:p>
          <a:p>
            <a:pPr algn="l" rtl="0"/>
            <a:r>
              <a:rPr lang="en-US" sz="1400" b="1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Table 3: Alpha diversity metrics among sheep and goats</a:t>
            </a:r>
            <a:endParaRPr lang="ar-EG" sz="1400" b="1" dirty="0" smtClean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203848" y="2420888"/>
          <a:ext cx="2971800" cy="1586230"/>
        </p:xfrm>
        <a:graphic>
          <a:graphicData uri="http://schemas.openxmlformats.org/drawingml/2006/table">
            <a:tbl>
              <a:tblPr/>
              <a:tblGrid>
                <a:gridCol w="955040"/>
                <a:gridCol w="734060"/>
                <a:gridCol w="1282700"/>
              </a:tblGrid>
              <a:tr h="27305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kern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Code</a:t>
                      </a:r>
                      <a:r>
                        <a:rPr lang="en-GB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40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Chao1</a:t>
                      </a:r>
                      <a:r>
                        <a:rPr lang="en-GB" sz="11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40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Shannon</a:t>
                      </a:r>
                      <a:r>
                        <a:rPr lang="en-GB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Ech2</a:t>
                      </a:r>
                      <a:r>
                        <a:rPr lang="en-GB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51.27 </a:t>
                      </a:r>
                      <a:endParaRPr lang="en-US" sz="140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1.51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  <a:tr h="25971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Ech4</a:t>
                      </a:r>
                      <a:r>
                        <a:rPr lang="en-GB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54.48 </a:t>
                      </a:r>
                      <a:endParaRPr lang="en-US" sz="140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3.04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16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Ech6</a:t>
                      </a:r>
                      <a:r>
                        <a:rPr lang="en-GB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34.60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2.00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b="1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Ech7</a:t>
                      </a:r>
                      <a:r>
                        <a:rPr lang="en-GB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27.05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1.36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Mean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41.85 </a:t>
                      </a: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1.97 </a:t>
                      </a:r>
                      <a:endParaRPr lang="en-US" sz="140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54610" marR="54610" marT="107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925</Words>
  <Application>Microsoft Office PowerPoint</Application>
  <PresentationFormat>On-screen Show (4:3)</PresentationFormat>
  <Paragraphs>476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</dc:creator>
  <cp:lastModifiedBy>Dr</cp:lastModifiedBy>
  <cp:revision>37</cp:revision>
  <dcterms:created xsi:type="dcterms:W3CDTF">2019-12-09T10:56:18Z</dcterms:created>
  <dcterms:modified xsi:type="dcterms:W3CDTF">2019-12-20T13:03:15Z</dcterms:modified>
</cp:coreProperties>
</file>