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74" r:id="rId2"/>
    <p:sldId id="380" r:id="rId3"/>
    <p:sldId id="383" r:id="rId4"/>
    <p:sldId id="384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825EF-4150-4010-A769-D60A774DEC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91183C-C2D7-4EC9-9D27-FDA504FBDD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F896A6-9BC4-4C99-91B8-9DAB959A2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F3F9C-995C-401F-87F8-CDB1C8E3B2BB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89DC0-0791-48D1-A805-EB3AF2B36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3EAD43-32DE-46B3-BAAA-045CAA651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FA32-7070-41D9-B157-CD018FD1D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125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C2F85-3BF0-44C6-9EF2-EF9D12890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107E7-801C-44BD-BF1F-FFE40A3D41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A36F04-2339-4577-B4BC-8C4D2956D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F3F9C-995C-401F-87F8-CDB1C8E3B2BB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E0DC2-8667-4702-A0D3-5FE971FCD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CCF1E0-3873-41C8-8225-567D92712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FA32-7070-41D9-B157-CD018FD1D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025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E54D7-94BF-4930-BA99-1953E75AE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E6CE36-0619-4D84-AD33-43A93439F7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7D3013-5CBB-4692-89D4-89956E48D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F3F9C-995C-401F-87F8-CDB1C8E3B2BB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CD24EA-F017-40D8-9220-0C09658D0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2DA12-A352-456B-BF74-3B336C1F8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FA32-7070-41D9-B157-CD018FD1D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627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3D14-779E-4465-9553-D0F0B614F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FF2557-E20B-4EB6-8539-C2AC695E85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AEAFAD-782A-48B9-A19C-10B69A8071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13B51D-73C3-47A1-815A-9561ADA8C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F3F9C-995C-401F-87F8-CDB1C8E3B2BB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C986CD-E4A7-4A52-9407-47210878C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1A2B07-C198-4D08-A677-8561C112B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FA32-7070-41D9-B157-CD018FD1D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393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FAACB-C8FD-467C-8CDB-71B86DD6F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092AF2-C917-45FF-AA5B-C0F1E17615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74B48-2B52-4863-8BF4-07E157540E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9ADD42-5575-4B61-AA8C-1A01053989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701431-45BF-408B-AD83-4147BBA2C8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631DE6-A227-4480-8A8C-7E880B51F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F3F9C-995C-401F-87F8-CDB1C8E3B2BB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3389D8-184A-4734-9225-76F533551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B8DDA5-6DEE-40DC-9850-A6629F97A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FA32-7070-41D9-B157-CD018FD1D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456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25CB0-9FF1-4B54-BED4-36040546B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7D7640-96E4-41BD-9F26-968B35FBA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F3F9C-995C-401F-87F8-CDB1C8E3B2BB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938F71-780D-4665-B7BE-BDFDF5E91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D6D6A0-D951-4DB7-84E1-102D44BDE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FA32-7070-41D9-B157-CD018FD1D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013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12C13A-9ABF-4DC9-9CA7-59404EB60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F3F9C-995C-401F-87F8-CDB1C8E3B2BB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FB52CC-B031-4719-8B6A-950231B44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BBD420-27ED-4055-BF62-589A37F00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FA32-7070-41D9-B157-CD018FD1D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312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3766F-9169-4C29-95D6-2EB76644D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E58649-1D03-4652-A70A-A881FF7CA2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8DDBE2-F6C6-4A93-8462-416613C5CC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5993F5-0B98-4DAD-982B-8FA5704EE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F3F9C-995C-401F-87F8-CDB1C8E3B2BB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397D80-D8F5-484D-A341-3B7C58FC3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4F8859-58E8-4F97-8CA2-58077C410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FA32-7070-41D9-B157-CD018FD1D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05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5A9C6-CEAC-4D55-AE75-12ACA607E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2D75C9-4F46-449B-A97B-B187DE5C70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944788-AE36-400B-8033-FBF4164C6A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BDF5DC-5BF6-4832-8F53-8B9A8E970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F3F9C-995C-401F-87F8-CDB1C8E3B2BB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BAC3E4-1C40-4A26-B696-7500888F3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883A1F-DA2F-4602-9550-A79B2D838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FA32-7070-41D9-B157-CD018FD1D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246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A2C35-56C8-4C22-A329-EF00AC0A7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E1B28A-0F68-4F50-8B2E-7A26CE212C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C1E8AD-5C99-4377-8BCE-0131B38E0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F3F9C-995C-401F-87F8-CDB1C8E3B2BB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BD21DB-3A6A-4EA8-BF9F-E6F3FA1AC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01EC41-3696-460B-A8F0-0C4EEA39A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FA32-7070-41D9-B157-CD018FD1D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336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7AD116-0A58-44EC-9247-6428B9940B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528B3D-8BF1-4E66-9BD0-FFEC1A1FFD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55C519-CAA6-4D6C-A925-6ED02F568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F3F9C-995C-401F-87F8-CDB1C8E3B2BB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3871D4-15B8-426F-A9A0-7241E0D58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E9FD67-C4EB-4EAA-A08E-C585A1843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FA32-7070-41D9-B157-CD018FD1D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278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768AC5-D01F-4474-BA5C-13AA4C712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4870FB-64E6-4CCD-B06A-3F3E785B57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B3CEB6-4634-43C8-9649-297CCA652C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EF3F9C-995C-401F-87F8-CDB1C8E3B2BB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388696-BA7A-40B1-B4AA-128E5B4756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A5873A-FAA6-487E-B981-78324A28CD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03FA32-7070-41D9-B157-CD018FD1D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573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695700" y="171450"/>
          <a:ext cx="4800603" cy="1207605"/>
        </p:xfrm>
        <a:graphic>
          <a:graphicData uri="http://schemas.openxmlformats.org/drawingml/2006/table">
            <a:tbl>
              <a:tblPr/>
              <a:tblGrid>
                <a:gridCol w="1743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57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4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8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28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714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576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2146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04822">
                <a:tc gridSpan="9"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Table 1. sisRNAs identified in GV RNA-seq reads by MACS according to Ensemble and RefSeq genes in </a:t>
                      </a:r>
                      <a:r>
                        <a:rPr lang="en-US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Xenopus Tropicalis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62" marR="6862" marT="68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703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Genome size :  1,513,925,492 bps</a:t>
                      </a:r>
                    </a:p>
                  </a:txBody>
                  <a:tcPr marL="6862" marR="6862" marT="686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  </a:t>
                      </a:r>
                    </a:p>
                  </a:txBody>
                  <a:tcPr marL="6862" marR="6862" marT="686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</a:t>
                      </a:r>
                    </a:p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length</a:t>
                      </a:r>
                    </a:p>
                  </a:txBody>
                  <a:tcPr marL="6862" marR="6862" marT="686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in genome</a:t>
                      </a:r>
                    </a:p>
                  </a:txBody>
                  <a:tcPr marL="6862" marR="6862" marT="686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62" marR="6862" marT="686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DB4E2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Length distribuion</a:t>
                      </a:r>
                    </a:p>
                  </a:txBody>
                  <a:tcPr marL="6862" marR="6862" marT="686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15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62" marR="6862" marT="68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average</a:t>
                      </a:r>
                    </a:p>
                  </a:txBody>
                  <a:tcPr marL="6862" marR="6862" marT="686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</a:t>
                      </a:r>
                    </a:p>
                  </a:txBody>
                  <a:tcPr marL="6862" marR="6862" marT="686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median</a:t>
                      </a:r>
                    </a:p>
                  </a:txBody>
                  <a:tcPr marL="6862" marR="6862" marT="686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</a:t>
                      </a:r>
                    </a:p>
                  </a:txBody>
                  <a:tcPr marL="6862" marR="6862" marT="686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22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 peaks by MACS (FDR=0.01)</a:t>
                      </a:r>
                    </a:p>
                  </a:txBody>
                  <a:tcPr marL="6862" marR="6862" marT="686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63,410 </a:t>
                      </a:r>
                    </a:p>
                  </a:txBody>
                  <a:tcPr marL="6862" marR="6862" marT="686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21,899,763 </a:t>
                      </a:r>
                    </a:p>
                  </a:txBody>
                  <a:tcPr marL="6862" marR="6862" marT="686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1.45%</a:t>
                      </a:r>
                    </a:p>
                  </a:txBody>
                  <a:tcPr marL="6862" marR="6862" marT="686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62" marR="6862" marT="686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345.4</a:t>
                      </a:r>
                    </a:p>
                  </a:txBody>
                  <a:tcPr marL="6862" marR="6862" marT="686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</a:t>
                      </a:r>
                    </a:p>
                  </a:txBody>
                  <a:tcPr marL="6862" marR="6862" marT="686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271</a:t>
                      </a:r>
                    </a:p>
                  </a:txBody>
                  <a:tcPr marL="6862" marR="6862" marT="686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2,908</a:t>
                      </a:r>
                    </a:p>
                  </a:txBody>
                  <a:tcPr marL="6862" marR="6862" marT="686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722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sisRNAs by </a:t>
                      </a:r>
                      <a:r>
                        <a:rPr lang="en-US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Ensembl</a:t>
                      </a:r>
                      <a:r>
                        <a:rPr lang="en-US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genes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(28,937)</a:t>
                      </a:r>
                    </a:p>
                  </a:txBody>
                  <a:tcPr marL="6862" marR="6862" marT="68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34,169 </a:t>
                      </a:r>
                    </a:p>
                  </a:txBody>
                  <a:tcPr marL="6862" marR="6862" marT="68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12,184,476 </a:t>
                      </a:r>
                    </a:p>
                  </a:txBody>
                  <a:tcPr marL="6862" marR="6862" marT="68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0.80%</a:t>
                      </a:r>
                    </a:p>
                  </a:txBody>
                  <a:tcPr marL="6862" marR="6862" marT="68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62" marR="6862" marT="68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356.6</a:t>
                      </a:r>
                    </a:p>
                  </a:txBody>
                  <a:tcPr marL="6862" marR="6862" marT="68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</a:t>
                      </a:r>
                    </a:p>
                  </a:txBody>
                  <a:tcPr marL="6862" marR="6862" marT="68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283</a:t>
                      </a:r>
                    </a:p>
                  </a:txBody>
                  <a:tcPr marL="6862" marR="6862" marT="68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2,908</a:t>
                      </a:r>
                    </a:p>
                  </a:txBody>
                  <a:tcPr marL="6862" marR="6862" marT="68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408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sisRNAs by </a:t>
                      </a:r>
                      <a:r>
                        <a:rPr lang="en-US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RefSeq</a:t>
                      </a:r>
                      <a:r>
                        <a:rPr lang="en-US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genes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(9,448)</a:t>
                      </a:r>
                    </a:p>
                  </a:txBody>
                  <a:tcPr marL="6862" marR="6862" marT="68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24,901 </a:t>
                      </a:r>
                    </a:p>
                  </a:txBody>
                  <a:tcPr marL="6862" marR="6862" marT="68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9,054,977 </a:t>
                      </a:r>
                    </a:p>
                  </a:txBody>
                  <a:tcPr marL="6862" marR="6862" marT="68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0.60%</a:t>
                      </a:r>
                    </a:p>
                  </a:txBody>
                  <a:tcPr marL="6862" marR="6862" marT="68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62" marR="6862" marT="68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363.6</a:t>
                      </a:r>
                    </a:p>
                  </a:txBody>
                  <a:tcPr marL="6862" marR="6862" marT="68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</a:t>
                      </a:r>
                    </a:p>
                  </a:txBody>
                  <a:tcPr marL="6862" marR="6862" marT="68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288</a:t>
                      </a:r>
                    </a:p>
                  </a:txBody>
                  <a:tcPr marL="6862" marR="6862" marT="68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2,908</a:t>
                      </a:r>
                    </a:p>
                  </a:txBody>
                  <a:tcPr marL="6862" marR="6862" marT="68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3610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933825" y="114301"/>
          <a:ext cx="4324350" cy="2336008"/>
        </p:xfrm>
        <a:graphic>
          <a:graphicData uri="http://schemas.openxmlformats.org/drawingml/2006/table">
            <a:tbl>
              <a:tblPr/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3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62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85738">
                <a:tc gridSpan="8"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Table 2A. sisRNAs in RefSeq Genes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338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#Introns/gene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 of total introns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 of genes with sisRNAs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 of genes with sisRNAs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 of sisRNAs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#sisRNAs/Gene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#sisRNAs/Intron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584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-  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-  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-  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-  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-  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-  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583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583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145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24.9%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347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0.60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0.60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729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1,458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341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46.8%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743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1.02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0.51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812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2,436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471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58.0%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1,254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1.54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0.51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777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3,108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488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62.8%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1,564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2.01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0.50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716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3,580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477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66.6%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1,472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2.06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0.41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683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4,098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486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71.2%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1,677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2.46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0.41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599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4,193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420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70.1%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1,450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2.42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0.35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580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4,640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408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70.3%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1,621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2.79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0.35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506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4,554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397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78.5%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1,575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3.11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0.35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001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&gt;=10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2,879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45,110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2,332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81.0%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14,581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5.06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0.32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71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Total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9,448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73,760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5,965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67.3%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26,284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2.97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0.36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933825" y="2694980"/>
          <a:ext cx="4324350" cy="2336008"/>
        </p:xfrm>
        <a:graphic>
          <a:graphicData uri="http://schemas.openxmlformats.org/drawingml/2006/table">
            <a:tbl>
              <a:tblPr/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3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62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85738">
                <a:tc gridSpan="8"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Table 2B. sisRNAs in Ensembl Genes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338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#Introns/gene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 of total introns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 of genes with sisRNAs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 of genes with sisRNAs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 of sisRNAs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#sisRNAs/Gene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#sisRNAs/Intron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2,654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-  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-  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-  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-  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-  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-  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3,600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3,600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415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11.5%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911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0.25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0.25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2,461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4,922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648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26.3%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1,383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0.56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0.28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1,986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5,958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807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40.6%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1,951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0.98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0.33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1,791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7,164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847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47.3%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2,140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1.19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0.30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1,696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8,480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919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54.2%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2,439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1.44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0.29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1,543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9,258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826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53.5%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2,431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1.58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0.26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1,458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10,206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835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57.3%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2,613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1.79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0.26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1,372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10,976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772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56.3%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2,637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1.92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0.24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1,260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11,340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767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60.9%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2,687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2.13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0.24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001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&gt;=10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9,146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162,302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6,208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67.9%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31,887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3.49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0.20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71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Total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28,967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234,206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13,044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49.6%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51,079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1.94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0.22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8913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D006B81-E8A2-4B3E-8C32-36B12BEBFCC1}"/>
              </a:ext>
            </a:extLst>
          </p:cNvPr>
          <p:cNvGraphicFramePr>
            <a:graphicFrameLocks noGrp="1"/>
          </p:cNvGraphicFramePr>
          <p:nvPr/>
        </p:nvGraphicFramePr>
        <p:xfrm>
          <a:off x="3695700" y="-57150"/>
          <a:ext cx="4572001" cy="1465900"/>
        </p:xfrm>
        <a:graphic>
          <a:graphicData uri="http://schemas.openxmlformats.org/drawingml/2006/table">
            <a:tbl>
              <a:tblPr/>
              <a:tblGrid>
                <a:gridCol w="660755">
                  <a:extLst>
                    <a:ext uri="{9D8B030D-6E8A-4147-A177-3AD203B41FA5}">
                      <a16:colId xmlns:a16="http://schemas.microsoft.com/office/drawing/2014/main" val="3305941356"/>
                    </a:ext>
                  </a:extLst>
                </a:gridCol>
                <a:gridCol w="746015">
                  <a:extLst>
                    <a:ext uri="{9D8B030D-6E8A-4147-A177-3AD203B41FA5}">
                      <a16:colId xmlns:a16="http://schemas.microsoft.com/office/drawing/2014/main" val="1315591737"/>
                    </a:ext>
                  </a:extLst>
                </a:gridCol>
                <a:gridCol w="884560">
                  <a:extLst>
                    <a:ext uri="{9D8B030D-6E8A-4147-A177-3AD203B41FA5}">
                      <a16:colId xmlns:a16="http://schemas.microsoft.com/office/drawing/2014/main" val="1056716721"/>
                    </a:ext>
                  </a:extLst>
                </a:gridCol>
                <a:gridCol w="959161">
                  <a:extLst>
                    <a:ext uri="{9D8B030D-6E8A-4147-A177-3AD203B41FA5}">
                      <a16:colId xmlns:a16="http://schemas.microsoft.com/office/drawing/2014/main" val="1982541383"/>
                    </a:ext>
                  </a:extLst>
                </a:gridCol>
                <a:gridCol w="660755">
                  <a:extLst>
                    <a:ext uri="{9D8B030D-6E8A-4147-A177-3AD203B41FA5}">
                      <a16:colId xmlns:a16="http://schemas.microsoft.com/office/drawing/2014/main" val="469266172"/>
                    </a:ext>
                  </a:extLst>
                </a:gridCol>
                <a:gridCol w="660755">
                  <a:extLst>
                    <a:ext uri="{9D8B030D-6E8A-4147-A177-3AD203B41FA5}">
                      <a16:colId xmlns:a16="http://schemas.microsoft.com/office/drawing/2014/main" val="1427296325"/>
                    </a:ext>
                  </a:extLst>
                </a:gridCol>
              </a:tblGrid>
              <a:tr h="380048">
                <a:tc gridSpan="6">
                  <a:txBody>
                    <a:bodyPr/>
                    <a:lstStyle/>
                    <a:p>
                      <a:pPr algn="l" rtl="0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Table 3. Base compositions in whole genome, sisRNAs and introns in  X. tropicalis</a:t>
                      </a:r>
                    </a:p>
                  </a:txBody>
                  <a:tcPr marL="2858" marR="2858" marT="2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39569"/>
                  </a:ext>
                </a:extLst>
              </a:tr>
              <a:tr h="134303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Bases</a:t>
                      </a:r>
                    </a:p>
                  </a:txBody>
                  <a:tcPr marL="2858" marR="2858" marT="28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rtl="0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Genome</a:t>
                      </a:r>
                    </a:p>
                  </a:txBody>
                  <a:tcPr marL="2858" marR="2858" marT="28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rtl="0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RefSeq sisRNAs</a:t>
                      </a:r>
                    </a:p>
                  </a:txBody>
                  <a:tcPr marL="2858" marR="2858" marT="28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rtl="0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Ensembl sisRNAs</a:t>
                      </a:r>
                    </a:p>
                  </a:txBody>
                  <a:tcPr marL="2858" marR="2858" marT="28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Introns </a:t>
                      </a:r>
                    </a:p>
                  </a:txBody>
                  <a:tcPr marL="2858" marR="2858" marT="28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Introns  </a:t>
                      </a:r>
                    </a:p>
                  </a:txBody>
                  <a:tcPr marL="2858" marR="2858" marT="28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7682902"/>
                  </a:ext>
                </a:extLst>
              </a:tr>
              <a:tr h="13716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- sisRNAs</a:t>
                      </a:r>
                    </a:p>
                  </a:txBody>
                  <a:tcPr marL="2858" marR="2858" marT="28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+ sisRNAs</a:t>
                      </a:r>
                    </a:p>
                  </a:txBody>
                  <a:tcPr marL="2858" marR="2858" marT="28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9049885"/>
                  </a:ext>
                </a:extLst>
              </a:tr>
              <a:tr h="13430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A</a:t>
                      </a:r>
                    </a:p>
                  </a:txBody>
                  <a:tcPr marL="2858" marR="2858" marT="285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29.97%</a:t>
                      </a:r>
                    </a:p>
                  </a:txBody>
                  <a:tcPr marL="2858" marR="2858" marT="285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29.09%</a:t>
                      </a:r>
                    </a:p>
                  </a:txBody>
                  <a:tcPr marL="2858" marR="2858" marT="285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29.14%</a:t>
                      </a:r>
                    </a:p>
                  </a:txBody>
                  <a:tcPr marL="2858" marR="2858" marT="285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30.32%</a:t>
                      </a:r>
                    </a:p>
                  </a:txBody>
                  <a:tcPr marL="2858" marR="2858" marT="285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29.74%</a:t>
                      </a:r>
                    </a:p>
                  </a:txBody>
                  <a:tcPr marL="2858" marR="2858" marT="285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7154413"/>
                  </a:ext>
                </a:extLst>
              </a:tr>
              <a:tr h="13430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C</a:t>
                      </a:r>
                    </a:p>
                  </a:txBody>
                  <a:tcPr marL="2858" marR="2858" marT="2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20.04%</a:t>
                      </a:r>
                    </a:p>
                  </a:txBody>
                  <a:tcPr marL="2858" marR="2858" marT="2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20.92%</a:t>
                      </a:r>
                    </a:p>
                  </a:txBody>
                  <a:tcPr marL="2858" marR="2858" marT="2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20.88%</a:t>
                      </a:r>
                    </a:p>
                  </a:txBody>
                  <a:tcPr marL="2858" marR="2858" marT="2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19.66%</a:t>
                      </a:r>
                    </a:p>
                  </a:txBody>
                  <a:tcPr marL="2858" marR="2858" marT="2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20.27%</a:t>
                      </a:r>
                    </a:p>
                  </a:txBody>
                  <a:tcPr marL="2858" marR="2858" marT="2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604640"/>
                  </a:ext>
                </a:extLst>
              </a:tr>
              <a:tr h="13430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G</a:t>
                      </a:r>
                    </a:p>
                  </a:txBody>
                  <a:tcPr marL="2858" marR="2858" marT="2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20.04%</a:t>
                      </a:r>
                    </a:p>
                  </a:txBody>
                  <a:tcPr marL="2858" marR="2858" marT="2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21.00%</a:t>
                      </a:r>
                    </a:p>
                  </a:txBody>
                  <a:tcPr marL="2858" marR="2858" marT="2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20.91%</a:t>
                      </a:r>
                    </a:p>
                  </a:txBody>
                  <a:tcPr marL="2858" marR="2858" marT="2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19.67%</a:t>
                      </a:r>
                    </a:p>
                  </a:txBody>
                  <a:tcPr marL="2858" marR="2858" marT="2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20.32%</a:t>
                      </a:r>
                    </a:p>
                  </a:txBody>
                  <a:tcPr marL="2858" marR="2858" marT="2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0182047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T</a:t>
                      </a:r>
                    </a:p>
                  </a:txBody>
                  <a:tcPr marL="2858" marR="2858" marT="2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29.96%</a:t>
                      </a:r>
                    </a:p>
                  </a:txBody>
                  <a:tcPr marL="2858" marR="2858" marT="2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28.99%</a:t>
                      </a:r>
                    </a:p>
                  </a:txBody>
                  <a:tcPr marL="2858" marR="2858" marT="2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29.07%</a:t>
                      </a:r>
                    </a:p>
                  </a:txBody>
                  <a:tcPr marL="2858" marR="2858" marT="2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30.36%</a:t>
                      </a:r>
                    </a:p>
                  </a:txBody>
                  <a:tcPr marL="2858" marR="2858" marT="2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29.67%</a:t>
                      </a:r>
                    </a:p>
                  </a:txBody>
                  <a:tcPr marL="2858" marR="2858" marT="2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1383842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total</a:t>
                      </a:r>
                    </a:p>
                  </a:txBody>
                  <a:tcPr marL="2858" marR="2858" marT="2858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1,359,400,017</a:t>
                      </a:r>
                    </a:p>
                  </a:txBody>
                  <a:tcPr marL="2858" marR="2858" marT="2858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9,027,876</a:t>
                      </a:r>
                    </a:p>
                  </a:txBody>
                  <a:tcPr marL="2858" marR="2858" marT="2858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12,146,831</a:t>
                      </a:r>
                    </a:p>
                  </a:txBody>
                  <a:tcPr marL="2858" marR="2858" marT="2858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117,363,589</a:t>
                      </a:r>
                    </a:p>
                  </a:txBody>
                  <a:tcPr marL="2858" marR="2858" marT="2858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105,176,094</a:t>
                      </a:r>
                    </a:p>
                  </a:txBody>
                  <a:tcPr marL="2858" marR="2858" marT="2858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8368179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(G+C)%</a:t>
                      </a:r>
                    </a:p>
                  </a:txBody>
                  <a:tcPr marL="2858" marR="2858" marT="2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40.07%</a:t>
                      </a:r>
                    </a:p>
                  </a:txBody>
                  <a:tcPr marL="2858" marR="2858" marT="2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41.92%</a:t>
                      </a:r>
                    </a:p>
                  </a:txBody>
                  <a:tcPr marL="2858" marR="2858" marT="2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41.79%</a:t>
                      </a:r>
                    </a:p>
                  </a:txBody>
                  <a:tcPr marL="2858" marR="2858" marT="2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39.32%</a:t>
                      </a:r>
                    </a:p>
                  </a:txBody>
                  <a:tcPr marL="2858" marR="2858" marT="2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40.59%</a:t>
                      </a:r>
                    </a:p>
                  </a:txBody>
                  <a:tcPr marL="2858" marR="2858" marT="285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21102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0499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695701" y="114301"/>
          <a:ext cx="4629150" cy="3471937"/>
        </p:xfrm>
        <a:graphic>
          <a:graphicData uri="http://schemas.openxmlformats.org/drawingml/2006/table">
            <a:tbl>
              <a:tblPr/>
              <a:tblGrid>
                <a:gridCol w="1007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42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4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21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38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9635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Table 4. The gene function analysis by DAVID from the 5,419 genes with sisRNAs identified by RefSeq genes.</a:t>
                      </a:r>
                    </a:p>
                  </a:txBody>
                  <a:tcPr marL="6588" marR="6588" marT="65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347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Category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Term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Count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P-Value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17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GOTERM_MF_FAT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nucleotide binding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690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13.9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3.30E-24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17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GOTERM_MF_FAT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RNA binding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161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3.2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6.10E-17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17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GOTERM_MF_FAT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adenyl ribonucleotide binding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396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2.10E-16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17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GOTERM_MF_FAT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nucleoside binding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420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8.4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2.10E-16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17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GOTERM_MF_FAT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adenyl nucleotide binding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418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8.4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2.20E-16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17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GOTERM_MF_FAT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ATP binding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395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7.9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2.40E-16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17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GOTERM_MF_FAT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purine nucleoside binding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418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8.4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2.90E-16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7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GOTERM_MF_FAT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purine nucleotide binding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545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3.30E-14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17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GOTERM_MF_FAT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ribonucleotide binding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523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10.5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4.60E-14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17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GOTERM_MF_FAT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purine ribonucleotide binding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523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10.5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4.60E-14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17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GOTERM_BP_FAT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RNA processing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119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2.4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1.30E-12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17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GOTERM_CC_FAT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ribonucleoprotein complex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148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2.20E-12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17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GOTERM_CC_FAT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intracellular non-membrane-bounded organelle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312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6.3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8.50E-11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17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GOTERM_CC_FAT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non-membrane-bounded organelle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312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6.3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8.50E-11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17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GOTERM_BP_FAT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mRNA metabolic process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63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1.3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1.20E-10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17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GOTERM_BP_FAT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modification-dependent macromolecule catabolic process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6.60E-10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17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GOTERM_BP_FAT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modification-dependent protein catabolic process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6.60E-10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317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GOTERM_BP_FAT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cellular macromolecule catabolic process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117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2.4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1.80E-09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317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GOTERM_BP_FAT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mRNA processing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1.1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2.20E-09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317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GOTERM_BP_FAT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protein catabolic process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113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2.3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3.30E-09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317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GOTERM_BP_FAT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cell division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58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1.2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6.40E-09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38347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GOTERM_BP_FAT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translation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138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2.8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8.80E-09</a:t>
                      </a:r>
                    </a:p>
                  </a:txBody>
                  <a:tcPr marL="6588" marR="6588" marT="65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29836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840</Words>
  <Application>Microsoft Office PowerPoint</Application>
  <PresentationFormat>Widescreen</PresentationFormat>
  <Paragraphs>410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Karina Bevins</dc:creator>
  <cp:lastModifiedBy>Karina Bevins</cp:lastModifiedBy>
  <cp:revision>1</cp:revision>
  <dcterms:created xsi:type="dcterms:W3CDTF">2020-01-20T16:36:19Z</dcterms:created>
  <dcterms:modified xsi:type="dcterms:W3CDTF">2020-01-20T16:37:08Z</dcterms:modified>
</cp:coreProperties>
</file>