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1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7B0C00"/>
    <a:srgbClr val="007600"/>
    <a:srgbClr val="FFD8FF"/>
    <a:srgbClr val="7A4679"/>
    <a:srgbClr val="AB7CAA"/>
    <a:srgbClr val="AB4642"/>
    <a:srgbClr val="8A6236"/>
    <a:srgbClr val="AB1500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4"/>
    <p:restoredTop sz="90620" autoAdjust="0"/>
  </p:normalViewPr>
  <p:slideViewPr>
    <p:cSldViewPr snapToGrid="0" snapToObjects="1">
      <p:cViewPr varScale="1">
        <p:scale>
          <a:sx n="88" d="100"/>
          <a:sy n="88" d="100"/>
        </p:scale>
        <p:origin x="1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2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3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084C43-5F42-DE4F-B40A-C5E93B4AA7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A7A12-CE7F-644E-BD18-150D95CD53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7A00E-5907-884E-A508-E5EFBB804A6F}" type="datetimeFigureOut">
              <a:rPr lang="en-US" smtClean="0"/>
              <a:t>12/5/19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FE6A7-0AF1-5C45-BBD1-35D8B9832E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7391A-EA45-FE40-92CF-1ECA47AD0A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53C94-0138-0449-84F5-B3FBCEA36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78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4074F-67D6-B14E-A3A4-C0C574D26AFF}" type="datetimeFigureOut">
              <a:rPr lang="en-US" smtClean="0"/>
              <a:t>12/5/19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4223F-409F-7C41-BA13-AC51CADFD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9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ID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4223F-409F-7C41-BA13-AC51CADFD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09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6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9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60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1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1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1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2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4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2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2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B77D2-0719-8C49-911A-697A8F27B35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25204-0B21-7341-A10D-6A2B7AD42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2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B55647-E8EB-B949-A604-B58718AA3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212613"/>
              </p:ext>
            </p:extLst>
          </p:nvPr>
        </p:nvGraphicFramePr>
        <p:xfrm>
          <a:off x="2011412" y="1964474"/>
          <a:ext cx="2367406" cy="32027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06596">
                  <a:extLst>
                    <a:ext uri="{9D8B030D-6E8A-4147-A177-3AD203B41FA5}">
                      <a16:colId xmlns:a16="http://schemas.microsoft.com/office/drawing/2014/main" val="1731914703"/>
                    </a:ext>
                  </a:extLst>
                </a:gridCol>
                <a:gridCol w="1760810">
                  <a:extLst>
                    <a:ext uri="{9D8B030D-6E8A-4147-A177-3AD203B41FA5}">
                      <a16:colId xmlns:a16="http://schemas.microsoft.com/office/drawing/2014/main" val="3850439837"/>
                    </a:ext>
                  </a:extLst>
                </a:gridCol>
              </a:tblGrid>
              <a:tr h="4846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(a) ESBL-</a:t>
                      </a:r>
                      <a:r>
                        <a:rPr lang="en-ID" sz="12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coli</a:t>
                      </a:r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Clinical Isolates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15040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ESBL No.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ESBL Genotyping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7468916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E1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6719803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E2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975071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E3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576075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E4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5634790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E5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5859411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7545645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E7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39516978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E8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0111199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E9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2773879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E10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4939885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E11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435973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E12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CTX-M1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7609253"/>
                  </a:ext>
                </a:extLst>
              </a:tr>
              <a:tr h="1250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n=12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CTX-M9: 9 (75%)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6708450"/>
                  </a:ext>
                </a:extLst>
              </a:tr>
              <a:tr h="125046">
                <a:tc vMerge="1">
                  <a:txBody>
                    <a:bodyPr/>
                    <a:lstStyle/>
                    <a:p>
                      <a:pPr algn="ctr" fontAlgn="ctr"/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CTX-M1: 3 (25%)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74121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21228E1-3E2D-444E-AEFD-E27BD71A2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394353"/>
              </p:ext>
            </p:extLst>
          </p:nvPr>
        </p:nvGraphicFramePr>
        <p:xfrm>
          <a:off x="4977629" y="1964474"/>
          <a:ext cx="2367406" cy="20703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3370">
                  <a:extLst>
                    <a:ext uri="{9D8B030D-6E8A-4147-A177-3AD203B41FA5}">
                      <a16:colId xmlns:a16="http://schemas.microsoft.com/office/drawing/2014/main" val="1731914703"/>
                    </a:ext>
                  </a:extLst>
                </a:gridCol>
                <a:gridCol w="1864036">
                  <a:extLst>
                    <a:ext uri="{9D8B030D-6E8A-4147-A177-3AD203B41FA5}">
                      <a16:colId xmlns:a16="http://schemas.microsoft.com/office/drawing/2014/main" val="3850439837"/>
                    </a:ext>
                  </a:extLst>
                </a:gridCol>
              </a:tblGrid>
              <a:tr h="4846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(b) ESBL-</a:t>
                      </a:r>
                      <a:r>
                        <a:rPr lang="en-ID" sz="12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coli</a:t>
                      </a:r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Foof</a:t>
                      </a:r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Isolates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15040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ESBL No.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ESBL Genotyping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7468916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6719803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C2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975071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C3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CTX-M2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7576075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C4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5634790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C5</a:t>
                      </a:r>
                      <a:endParaRPr lang="en-ID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5859411"/>
                  </a:ext>
                </a:extLst>
              </a:tr>
              <a:tr h="12504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7545645"/>
                  </a:ext>
                </a:extLst>
              </a:tr>
              <a:tr h="1250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n=6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TEM: 4 (66.67%)</a:t>
                      </a:r>
                      <a:endParaRPr lang="en-ID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6708450"/>
                  </a:ext>
                </a:extLst>
              </a:tr>
              <a:tr h="125046">
                <a:tc vMerge="1">
                  <a:txBody>
                    <a:bodyPr/>
                    <a:lstStyle/>
                    <a:p>
                      <a:pPr algn="l" fontAlgn="b"/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62" marR="5862" marT="586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TEM, CTX-M2: 2 (33.33%)</a:t>
                      </a:r>
                    </a:p>
                  </a:txBody>
                  <a:tcPr marL="5862" marR="5862" marT="586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74121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0F9952C-266C-954C-A9E1-9B963657685A}"/>
              </a:ext>
            </a:extLst>
          </p:cNvPr>
          <p:cNvSpPr/>
          <p:nvPr/>
        </p:nvSpPr>
        <p:spPr>
          <a:xfrm>
            <a:off x="1872342" y="1187540"/>
            <a:ext cx="6442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5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3082</TotalTime>
  <Words>110</Words>
  <Application>Microsoft Macintosh PowerPoint</Application>
  <PresentationFormat>On-screen Show (4:3)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Effectiveness of UVA-LED Irradiation  on Extended-Spectrum -Lactamases (ESBL)  producing Escherichia coli</dc:title>
  <dc:creator>Microsoft Office User</dc:creator>
  <cp:lastModifiedBy>Microsoft Office User</cp:lastModifiedBy>
  <cp:revision>156</cp:revision>
  <cp:lastPrinted>2019-11-12T06:40:07Z</cp:lastPrinted>
  <dcterms:created xsi:type="dcterms:W3CDTF">2019-05-15T17:24:29Z</dcterms:created>
  <dcterms:modified xsi:type="dcterms:W3CDTF">2019-12-05T05:31:46Z</dcterms:modified>
</cp:coreProperties>
</file>