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360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50"/>
    <p:restoredTop sz="94655"/>
  </p:normalViewPr>
  <p:slideViewPr>
    <p:cSldViewPr snapToGrid="0" snapToObjects="1">
      <p:cViewPr varScale="1">
        <p:scale>
          <a:sx n="95" d="100"/>
          <a:sy n="95" d="100"/>
        </p:scale>
        <p:origin x="87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138A04-1A38-7D43-A67A-E51CFF92198F}" type="datetimeFigureOut">
              <a:rPr lang="en-US" smtClean="0"/>
              <a:t>11/2/19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7C747B-1C8B-9644-ACED-EBCD1F85BD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1724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6D07470-E4E4-D149-8710-719F6323884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787053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FA72CE-FFE9-D840-892B-BD8F0AFBE35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2AB722B-F401-0943-92B2-8DFF4157687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8BF34E-932C-C447-8AD8-A9C274F1E5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46B963-3382-574F-8D10-DE4B15CFC1FA}" type="datetimeFigureOut">
              <a:rPr lang="en-US" smtClean="0"/>
              <a:t>11/2/19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E05FE6-0985-284F-A6C4-AB05C89A3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FD2E89-61AD-DC46-8091-0DCA7598E9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50ACC-93FD-E149-B9EE-D658248EE8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22593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60405D-F5EB-B043-B231-C538209C33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DDB6A4-7882-C94D-87D1-DBC8186F4E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412241-C305-CF43-A3DB-503D1427B3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46B963-3382-574F-8D10-DE4B15CFC1FA}" type="datetimeFigureOut">
              <a:rPr lang="en-US" smtClean="0"/>
              <a:t>11/2/19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80F351-ECA1-4440-9B75-B9A1BF312D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C341FA-5C81-7743-8A22-E9C85BAEEE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50ACC-93FD-E149-B9EE-D658248EE8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40350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873484-9830-5B45-AC9E-4176B94996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275014C-A549-044D-9BA2-2B924CB816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EAB879-215E-6242-9B9C-47CE91AA8E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46B963-3382-574F-8D10-DE4B15CFC1FA}" type="datetimeFigureOut">
              <a:rPr lang="en-US" smtClean="0"/>
              <a:t>11/2/19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5ACCD9-9B8E-CC43-9EBD-C56946323B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D753E0-3942-FC4C-9A97-430540352B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50ACC-93FD-E149-B9EE-D658248EE8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949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4A5505-2D74-8945-AB37-274327C134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E85DD8-7365-FA47-9488-F8BDDA2E59F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22C78FF-E3A3-2449-86BC-2B1C4D717F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6F528DE-ED1B-1A4C-9ADC-73F9626E07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46B963-3382-574F-8D10-DE4B15CFC1FA}" type="datetimeFigureOut">
              <a:rPr lang="en-US" smtClean="0"/>
              <a:t>11/2/19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C3F82EC-51B7-D348-A714-32B64D6541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A007014-6386-3D4D-99FB-714620287C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50ACC-93FD-E149-B9EE-D658248EE8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4847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C54876-91D9-1A40-9B58-E99D42B670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BE3FF9-D853-B64D-AD5C-4DAE00CB32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A72AD6D-5B9E-A446-B639-6E7F1C2D9E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4F41361-A228-964F-AFC0-E0FC3113B0F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C8C0B39-F6E1-3E4E-BBC4-43F8E254915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7C3ED84-E5D8-234A-8A6C-285029EE4A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46B963-3382-574F-8D10-DE4B15CFC1FA}" type="datetimeFigureOut">
              <a:rPr lang="en-US" smtClean="0"/>
              <a:t>11/2/19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ED820EE-76C5-5449-8C16-453178357D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8B2A78F-E7DD-E547-9CB0-3D17374AF7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50ACC-93FD-E149-B9EE-D658248EE8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37647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A63C26-278D-2B48-BD68-C8FBF36A0B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822B3E0-26F6-614E-BB8E-8666DC2E5B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46B963-3382-574F-8D10-DE4B15CFC1FA}" type="datetimeFigureOut">
              <a:rPr lang="en-US" smtClean="0"/>
              <a:t>11/2/19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77FCFC3-4878-FF48-AAB7-6ABCB27C9C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E18F4FD-8607-F047-9D04-C3E4F43565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50ACC-93FD-E149-B9EE-D658248EE8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30873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46BBCF8-7867-2741-9F5D-DEB612778A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46B963-3382-574F-8D10-DE4B15CFC1FA}" type="datetimeFigureOut">
              <a:rPr lang="en-US" smtClean="0"/>
              <a:t>11/2/19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E1BEDAF-F13D-7540-91F6-7334F38824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2F9DAC5-EE46-DC49-A11D-580C3E68E7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50ACC-93FD-E149-B9EE-D658248EE8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78715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FA1473-E3D8-3E47-A87E-78DCD3CC90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128F22-4F07-5F46-9911-ECCDDD9548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AC890B-ADE1-C344-AACE-CEE72C09EBC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6AE7DDD-B3F5-FA48-98AC-DC71E9909B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46B963-3382-574F-8D10-DE4B15CFC1FA}" type="datetimeFigureOut">
              <a:rPr lang="en-US" smtClean="0"/>
              <a:t>11/2/19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6287D65-553D-F44C-9B91-9A0FD11821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11A3AAE-5B4A-2E44-85F2-BA8D756057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50ACC-93FD-E149-B9EE-D658248EE8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51296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86F1F0-4033-274A-8EE0-6D184E1EA8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DCB8F2A-0A80-4749-B062-F401C4A5100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112F06-ADEE-0048-914B-561CBF96AF0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1B860B3-C923-5B40-9F5F-8ABF5F64F3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46B963-3382-574F-8D10-DE4B15CFC1FA}" type="datetimeFigureOut">
              <a:rPr lang="en-US" smtClean="0"/>
              <a:t>11/2/19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33D1E98-780B-574A-9283-3EB9735C5F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00A8419-FCE1-1449-9B27-CD2EA0F71E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50ACC-93FD-E149-B9EE-D658248EE8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66973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F0CB59-C7EC-8943-A0DD-91E4D11E75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A630E04-AF96-AC4F-9C51-1025E72AE2B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FE6CE3-F81D-224B-BE7A-CBD81A14A7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46B963-3382-574F-8D10-DE4B15CFC1FA}" type="datetimeFigureOut">
              <a:rPr lang="en-US" smtClean="0"/>
              <a:t>11/2/19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51C72D-D09A-EC46-B570-C5FC111079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780E3D-6926-2549-A183-640693F1FC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50ACC-93FD-E149-B9EE-D658248EE8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79290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55722F6-18C8-E64F-93DA-93EDE2C72BD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94544B4-A9B9-8544-83C4-4291F7DBBC3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DCD619-1F3F-BA44-9C5C-43535504A4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46B963-3382-574F-8D10-DE4B15CFC1FA}" type="datetimeFigureOut">
              <a:rPr lang="en-US" smtClean="0"/>
              <a:t>11/2/19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25DC1E-4DE3-7F48-B6B9-C261657F23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E6B254-C32F-6147-9EA0-8F1DABBAF5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50ACC-93FD-E149-B9EE-D658248EE8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35116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52A0C42-7B57-6F49-BAA7-B20B4406EB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4953E7-33B2-944A-9151-A41C553F18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5A4885-F6C3-ED4D-A37A-E0C760E5946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46B963-3382-574F-8D10-DE4B15CFC1FA}" type="datetimeFigureOut">
              <a:rPr lang="en-US" smtClean="0"/>
              <a:t>11/2/19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1A8513-C90F-7E45-9003-3379A30A7E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F90479-9094-D149-9F6B-FCB29B9039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C50ACC-93FD-E149-B9EE-D658248EE8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6196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AutoShape 27"/>
          <p:cNvSpPr>
            <a:spLocks noChangeArrowheads="1"/>
          </p:cNvSpPr>
          <p:nvPr/>
        </p:nvSpPr>
        <p:spPr bwMode="auto">
          <a:xfrm>
            <a:off x="5212159" y="570112"/>
            <a:ext cx="1645761" cy="35424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vert="horz" wrap="square" lIns="36576" tIns="36576" rIns="36576" bIns="36576" anchor="t" anchorCtr="0" upright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Times New Roman" charset="0"/>
                <a:cs typeface="Times New Roman" charset="0"/>
              </a:rPr>
              <a:t>Total (N=551)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Times New Roman" charset="0"/>
              <a:cs typeface="Times New Roman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Times New Roman" charset="0"/>
              <a:cs typeface="Times New Roman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Times New Roman" charset="0"/>
                <a:cs typeface="Times New Roman" charset="0"/>
              </a:rPr>
              <a:t> </a:t>
            </a: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Times New Roman" charset="0"/>
              <a:cs typeface="Times New Roman" charset="0"/>
            </a:endParaRPr>
          </a:p>
        </p:txBody>
      </p:sp>
      <p:sp>
        <p:nvSpPr>
          <p:cNvPr id="54" name="AutoShape 28"/>
          <p:cNvSpPr>
            <a:spLocks noChangeArrowheads="1"/>
          </p:cNvSpPr>
          <p:nvPr/>
        </p:nvSpPr>
        <p:spPr bwMode="auto">
          <a:xfrm>
            <a:off x="3522662" y="1496729"/>
            <a:ext cx="1355725" cy="1042988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vert="horz" wrap="square" lIns="36576" tIns="36576" rIns="36576" bIns="36576" anchor="t" anchorCtr="0" upright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Times New Roman" charset="0"/>
                <a:cs typeface="Times New Roman" charset="0"/>
              </a:rPr>
              <a:t>PPS &gt;50%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Times New Roman" charset="0"/>
              <a:cs typeface="Times New Roman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Times New Roman" charset="0"/>
                <a:cs typeface="Times New Roman" charset="0"/>
              </a:rPr>
              <a:t>N=428 (78%)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Times New Roman" charset="0"/>
              <a:cs typeface="Times New Roman" charset="0"/>
            </a:endParaRPr>
          </a:p>
        </p:txBody>
      </p:sp>
      <p:sp>
        <p:nvSpPr>
          <p:cNvPr id="55" name="AutoShape 29"/>
          <p:cNvSpPr>
            <a:spLocks noChangeArrowheads="1"/>
          </p:cNvSpPr>
          <p:nvPr/>
        </p:nvSpPr>
        <p:spPr bwMode="auto">
          <a:xfrm>
            <a:off x="7062944" y="1520473"/>
            <a:ext cx="1176973" cy="1026897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vert="horz" wrap="square" lIns="36576" tIns="36576" rIns="36576" bIns="36576" anchor="t" anchorCtr="0" upright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Times New Roman" charset="0"/>
                <a:cs typeface="Times New Roman" charset="0"/>
              </a:rPr>
              <a:t>PPS &lt;30%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Times New Roman" charset="0"/>
              <a:cs typeface="Times New Roman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Times New Roman" charset="0"/>
                <a:cs typeface="Times New Roman" charset="0"/>
              </a:rPr>
              <a:t> N=5 (1%)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Times New Roman" charset="0"/>
              <a:cs typeface="Times New Roman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Times New Roman" charset="0"/>
              <a:cs typeface="Times New Roman" charset="0"/>
            </a:endParaRPr>
          </a:p>
        </p:txBody>
      </p:sp>
      <p:sp>
        <p:nvSpPr>
          <p:cNvPr id="56" name="AutoShape 30"/>
          <p:cNvSpPr>
            <a:spLocks noChangeArrowheads="1"/>
          </p:cNvSpPr>
          <p:nvPr/>
        </p:nvSpPr>
        <p:spPr bwMode="auto">
          <a:xfrm>
            <a:off x="5363527" y="1502633"/>
            <a:ext cx="1247775" cy="104171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vert="horz" wrap="square" lIns="36576" tIns="36576" rIns="36576" bIns="36576" anchor="t" anchorCtr="0" upright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Times New Roman" charset="0"/>
                <a:cs typeface="Times New Roman" charset="0"/>
              </a:rPr>
              <a:t>PPS 30-40%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Times New Roman" charset="0"/>
              <a:cs typeface="Times New Roman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Times New Roman" charset="0"/>
                <a:cs typeface="Times New Roman" charset="0"/>
              </a:rPr>
              <a:t>N=110 (20%)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Times New Roman" charset="0"/>
              <a:cs typeface="Times New Roman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Times New Roman" charset="0"/>
              <a:cs typeface="Times New Roman" charset="0"/>
            </a:endParaRPr>
          </a:p>
        </p:txBody>
      </p:sp>
      <p:sp>
        <p:nvSpPr>
          <p:cNvPr id="57" name="AutoShape 31"/>
          <p:cNvSpPr>
            <a:spLocks noChangeArrowheads="1"/>
          </p:cNvSpPr>
          <p:nvPr/>
        </p:nvSpPr>
        <p:spPr bwMode="auto">
          <a:xfrm>
            <a:off x="7062944" y="4138334"/>
            <a:ext cx="1189039" cy="368733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vert="horz" wrap="square" lIns="36576" tIns="36576" rIns="36576" bIns="36576" anchor="t" anchorCtr="0" upright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Times New Roman" charset="0"/>
                <a:cs typeface="Times New Roman" charset="0"/>
              </a:rPr>
              <a:t>n=3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Times New Roman" charset="0"/>
              <a:cs typeface="Times New Roman" charset="0"/>
            </a:endParaRPr>
          </a:p>
        </p:txBody>
      </p:sp>
      <p:sp>
        <p:nvSpPr>
          <p:cNvPr id="58" name="AutoShape 32"/>
          <p:cNvSpPr>
            <a:spLocks noChangeArrowheads="1"/>
          </p:cNvSpPr>
          <p:nvPr/>
        </p:nvSpPr>
        <p:spPr bwMode="auto">
          <a:xfrm>
            <a:off x="5357336" y="4129357"/>
            <a:ext cx="1253966" cy="37963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vert="horz" wrap="square" lIns="36576" tIns="36576" rIns="36576" bIns="36576" anchor="t" anchorCtr="0" upright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Times New Roman" charset="0"/>
                <a:cs typeface="Times New Roman" charset="0"/>
              </a:rPr>
              <a:t>n=31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Times New Roman" charset="0"/>
              <a:cs typeface="Times New Roman" charset="0"/>
            </a:endParaRPr>
          </a:p>
        </p:txBody>
      </p:sp>
      <p:sp>
        <p:nvSpPr>
          <p:cNvPr id="59" name="AutoShape 33"/>
          <p:cNvSpPr>
            <a:spLocks noChangeArrowheads="1"/>
          </p:cNvSpPr>
          <p:nvPr/>
        </p:nvSpPr>
        <p:spPr bwMode="auto">
          <a:xfrm>
            <a:off x="5337492" y="3202184"/>
            <a:ext cx="1273810" cy="40319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vert="horz" wrap="square" lIns="36576" tIns="36576" rIns="36576" bIns="36576" anchor="t" anchorCtr="0" upright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Times New Roman" charset="0"/>
                <a:cs typeface="Times New Roman" charset="0"/>
              </a:rPr>
              <a:t>n=36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Times New Roman" charset="0"/>
              <a:cs typeface="Times New Roman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Times New Roman" charset="0"/>
              <a:cs typeface="Times New Roman" charset="0"/>
            </a:endParaRPr>
          </a:p>
        </p:txBody>
      </p:sp>
      <p:sp>
        <p:nvSpPr>
          <p:cNvPr id="60" name="AutoShape 34"/>
          <p:cNvSpPr>
            <a:spLocks noChangeArrowheads="1"/>
          </p:cNvSpPr>
          <p:nvPr/>
        </p:nvSpPr>
        <p:spPr bwMode="auto">
          <a:xfrm>
            <a:off x="7050880" y="3188970"/>
            <a:ext cx="1201103" cy="406381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vert="horz" wrap="square" lIns="36576" tIns="36576" rIns="36576" bIns="36576" anchor="t" anchorCtr="0" upright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Times New Roman" charset="0"/>
                <a:cs typeface="Times New Roman" charset="0"/>
              </a:rPr>
              <a:t>n=3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Times New Roman" charset="0"/>
              <a:cs typeface="Times New Roman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Times New Roman" charset="0"/>
              <a:cs typeface="Times New Roman" charset="0"/>
            </a:endParaRPr>
          </a:p>
        </p:txBody>
      </p:sp>
      <p:sp>
        <p:nvSpPr>
          <p:cNvPr id="61" name="AutoShape 35"/>
          <p:cNvSpPr>
            <a:spLocks noChangeArrowheads="1"/>
          </p:cNvSpPr>
          <p:nvPr/>
        </p:nvSpPr>
        <p:spPr bwMode="auto">
          <a:xfrm>
            <a:off x="7062944" y="4929730"/>
            <a:ext cx="1189039" cy="33493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vert="horz" wrap="square" lIns="36576" tIns="36576" rIns="36576" bIns="36576" anchor="t" anchorCtr="0" upright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75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Times New Roman" charset="0"/>
                <a:cs typeface="Times New Roman" charset="0"/>
              </a:rPr>
              <a:t>n=3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Times New Roman" charset="0"/>
              <a:cs typeface="Times New Roman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75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05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Times New Roman" charset="0"/>
                <a:cs typeface="Times New Roman" charset="0"/>
              </a:rPr>
              <a:t> </a:t>
            </a: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Times New Roman" charset="0"/>
              <a:cs typeface="Times New Roman" charset="0"/>
            </a:endParaRPr>
          </a:p>
        </p:txBody>
      </p:sp>
      <p:sp>
        <p:nvSpPr>
          <p:cNvPr id="63" name="Oval 46"/>
          <p:cNvSpPr>
            <a:spLocks noChangeArrowheads="1"/>
          </p:cNvSpPr>
          <p:nvPr/>
        </p:nvSpPr>
        <p:spPr bwMode="auto">
          <a:xfrm>
            <a:off x="4035552" y="999744"/>
            <a:ext cx="3998976" cy="275655"/>
          </a:xfrm>
          <a:prstGeom prst="rect">
            <a:avLst/>
          </a:prstGeom>
          <a:solidFill>
            <a:schemeClr val="accent4"/>
          </a:solidFill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vert="horz" wrap="square" lIns="36576" tIns="36576" rIns="36576" bIns="36576" anchor="t" anchorCtr="0" upright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Times New Roman" charset="0"/>
                <a:cs typeface="Times New Roman" charset="0"/>
              </a:rPr>
              <a:t>Staff completed PPS on all residents 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Times New Roman" charset="0"/>
              <a:cs typeface="Times New Roman" charset="0"/>
            </a:endParaRPr>
          </a:p>
        </p:txBody>
      </p:sp>
      <p:sp>
        <p:nvSpPr>
          <p:cNvPr id="64" name="AutoShape 47"/>
          <p:cNvSpPr>
            <a:spLocks noChangeArrowheads="1"/>
          </p:cNvSpPr>
          <p:nvPr/>
        </p:nvSpPr>
        <p:spPr bwMode="auto">
          <a:xfrm>
            <a:off x="954157" y="3247146"/>
            <a:ext cx="3415229" cy="593440"/>
          </a:xfrm>
          <a:prstGeom prst="rect">
            <a:avLst/>
          </a:prstGeom>
          <a:solidFill>
            <a:srgbClr val="FFC000"/>
          </a:solidFill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vert="horz" wrap="square" lIns="36576" tIns="36576" rIns="36576" bIns="36576" anchor="t" anchorCtr="0" upright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Times New Roman" charset="0"/>
                <a:cs typeface="Times New Roman" charset="0"/>
              </a:rPr>
              <a:t>Residents enrolled in study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Times New Roman" charset="0"/>
                <a:cs typeface="Times New Roman" charset="0"/>
              </a:rPr>
              <a:t>N= 39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Times New Roman" charset="0"/>
              <a:cs typeface="Times New Roman" charset="0"/>
            </a:endParaRPr>
          </a:p>
        </p:txBody>
      </p:sp>
      <p:sp>
        <p:nvSpPr>
          <p:cNvPr id="65" name="Oval 48"/>
          <p:cNvSpPr>
            <a:spLocks noChangeArrowheads="1"/>
          </p:cNvSpPr>
          <p:nvPr/>
        </p:nvSpPr>
        <p:spPr bwMode="auto">
          <a:xfrm>
            <a:off x="954157" y="4108356"/>
            <a:ext cx="3415229" cy="607620"/>
          </a:xfrm>
          <a:prstGeom prst="rect">
            <a:avLst/>
          </a:prstGeom>
          <a:solidFill>
            <a:srgbClr val="FFC000"/>
          </a:solidFill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vert="horz" wrap="square" lIns="36576" tIns="36576" rIns="36576" bIns="36576" anchor="t" anchorCtr="0" upright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Times New Roman" charset="0"/>
                <a:cs typeface="Times New Roman" charset="0"/>
              </a:rPr>
              <a:t>Palliative Care Conferences held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Times New Roman" charset="0"/>
                <a:cs typeface="Times New Roman" charset="0"/>
              </a:rPr>
              <a:t>N=34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Times New Roman" charset="0"/>
              <a:cs typeface="Times New Roman" charset="0"/>
            </a:endParaRPr>
          </a:p>
        </p:txBody>
      </p:sp>
      <p:sp>
        <p:nvSpPr>
          <p:cNvPr id="66" name="Oval 49"/>
          <p:cNvSpPr>
            <a:spLocks noChangeArrowheads="1"/>
          </p:cNvSpPr>
          <p:nvPr/>
        </p:nvSpPr>
        <p:spPr bwMode="auto">
          <a:xfrm>
            <a:off x="954158" y="4929809"/>
            <a:ext cx="3415228" cy="568021"/>
          </a:xfrm>
          <a:prstGeom prst="rect">
            <a:avLst/>
          </a:prstGeom>
          <a:solidFill>
            <a:srgbClr val="FFC000"/>
          </a:solidFill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vert="horz" wrap="square" lIns="36576" tIns="36576" rIns="36576" bIns="36576" anchor="t" anchorCtr="0" upright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Times New Roman" charset="0"/>
                <a:cs typeface="Times New Roman" charset="0"/>
              </a:rPr>
              <a:t>Residents who died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Times New Roman" charset="0"/>
                <a:cs typeface="Times New Roman" charset="0"/>
              </a:rPr>
              <a:t>N=26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Times New Roman" charset="0"/>
              <a:cs typeface="Times New Roman" charset="0"/>
            </a:endParaRPr>
          </a:p>
        </p:txBody>
      </p:sp>
      <p:sp>
        <p:nvSpPr>
          <p:cNvPr id="67" name="AutoShape 50"/>
          <p:cNvSpPr>
            <a:spLocks noChangeArrowheads="1"/>
          </p:cNvSpPr>
          <p:nvPr/>
        </p:nvSpPr>
        <p:spPr bwMode="auto">
          <a:xfrm>
            <a:off x="5363527" y="4938621"/>
            <a:ext cx="1247775" cy="34092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vert="horz" wrap="square" lIns="36576" tIns="36576" rIns="36576" bIns="36576" anchor="t" anchorCtr="0" upright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Times New Roman" charset="0"/>
                <a:cs typeface="Times New Roman" charset="0"/>
              </a:rPr>
              <a:t> </a:t>
            </a:r>
            <a:r>
              <a:rPr kumimoji="0" lang="en-CA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Times New Roman" charset="0"/>
                <a:cs typeface="Times New Roman" charset="0"/>
              </a:rPr>
              <a:t>n=18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Times New Roman" charset="0"/>
              <a:cs typeface="Times New Roman" charset="0"/>
            </a:endParaRPr>
          </a:p>
        </p:txBody>
      </p:sp>
      <p:cxnSp>
        <p:nvCxnSpPr>
          <p:cNvPr id="68" name="Straight Arrow Connector 67"/>
          <p:cNvCxnSpPr>
            <a:endCxn id="63" idx="0"/>
          </p:cNvCxnSpPr>
          <p:nvPr/>
        </p:nvCxnSpPr>
        <p:spPr>
          <a:xfrm>
            <a:off x="6035040" y="867755"/>
            <a:ext cx="0" cy="13198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>
            <a:off x="3916044" y="1371040"/>
            <a:ext cx="4071620" cy="1206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1" name="Straight Arrow Connector 70"/>
          <p:cNvCxnSpPr/>
          <p:nvPr/>
        </p:nvCxnSpPr>
        <p:spPr>
          <a:xfrm>
            <a:off x="3916044" y="1371040"/>
            <a:ext cx="0" cy="11366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3" name="Straight Arrow Connector 72"/>
          <p:cNvCxnSpPr>
            <a:stCxn id="63" idx="2"/>
          </p:cNvCxnSpPr>
          <p:nvPr/>
        </p:nvCxnSpPr>
        <p:spPr>
          <a:xfrm>
            <a:off x="6035040" y="1275399"/>
            <a:ext cx="0" cy="245074"/>
          </a:xfrm>
          <a:prstGeom prst="straightConnector1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76" name="Straight Arrow Connector 75"/>
          <p:cNvCxnSpPr/>
          <p:nvPr/>
        </p:nvCxnSpPr>
        <p:spPr>
          <a:xfrm>
            <a:off x="5951854" y="2631830"/>
            <a:ext cx="0" cy="54348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7" name="Straight Arrow Connector 76"/>
          <p:cNvCxnSpPr/>
          <p:nvPr/>
        </p:nvCxnSpPr>
        <p:spPr>
          <a:xfrm>
            <a:off x="7595076" y="2631830"/>
            <a:ext cx="0" cy="54348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7" name="Straight Arrow Connector 86"/>
          <p:cNvCxnSpPr/>
          <p:nvPr/>
        </p:nvCxnSpPr>
        <p:spPr>
          <a:xfrm flipH="1">
            <a:off x="5951854" y="3596417"/>
            <a:ext cx="1" cy="48151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8" name="Straight Arrow Connector 87"/>
          <p:cNvCxnSpPr/>
          <p:nvPr/>
        </p:nvCxnSpPr>
        <p:spPr>
          <a:xfrm>
            <a:off x="7595076" y="3696368"/>
            <a:ext cx="0" cy="38156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8" name="Rectangle 46"/>
          <p:cNvSpPr>
            <a:spLocks noChangeArrowheads="1"/>
          </p:cNvSpPr>
          <p:nvPr/>
        </p:nvSpPr>
        <p:spPr bwMode="auto">
          <a:xfrm>
            <a:off x="1428750" y="-542925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9" name="Rectangle 62"/>
          <p:cNvSpPr>
            <a:spLocks noChangeArrowheads="1"/>
          </p:cNvSpPr>
          <p:nvPr/>
        </p:nvSpPr>
        <p:spPr bwMode="auto">
          <a:xfrm>
            <a:off x="4200525" y="-85725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33" name="Straight Arrow Connector 132"/>
          <p:cNvCxnSpPr/>
          <p:nvPr/>
        </p:nvCxnSpPr>
        <p:spPr>
          <a:xfrm>
            <a:off x="7987664" y="1383105"/>
            <a:ext cx="0" cy="113665"/>
          </a:xfrm>
          <a:prstGeom prst="straightConnector1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168" name="Straight Arrow Connector 167"/>
          <p:cNvCxnSpPr/>
          <p:nvPr/>
        </p:nvCxnSpPr>
        <p:spPr>
          <a:xfrm>
            <a:off x="5945018" y="4559420"/>
            <a:ext cx="6836" cy="37038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9" name="Straight Arrow Connector 168"/>
          <p:cNvCxnSpPr/>
          <p:nvPr/>
        </p:nvCxnSpPr>
        <p:spPr>
          <a:xfrm>
            <a:off x="7595076" y="4559420"/>
            <a:ext cx="0" cy="37038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8" name="AutoShape 36"/>
          <p:cNvSpPr>
            <a:spLocks noChangeArrowheads="1"/>
          </p:cNvSpPr>
          <p:nvPr/>
        </p:nvSpPr>
        <p:spPr bwMode="auto">
          <a:xfrm>
            <a:off x="8393452" y="2518612"/>
            <a:ext cx="3106893" cy="68357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vert="horz" wrap="square" lIns="36576" tIns="36576" rIns="36576" bIns="36576" anchor="t" anchorCtr="0" upright="1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2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Times New Roman" charset="0"/>
                <a:cs typeface="Times New Roman" charset="0"/>
              </a:rPr>
              <a:t> </a:t>
            </a:r>
            <a:r>
              <a:rPr kumimoji="0" lang="en-CA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Times New Roman" charset="0"/>
                <a:cs typeface="Times New Roman" charset="0"/>
              </a:rPr>
              <a:t>n= 2 residents died before being recruited into the study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Times New Roman" charset="0"/>
              <a:cs typeface="Times New Roman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Times New Roman" charset="0"/>
                <a:cs typeface="Times New Roman" charset="0"/>
              </a:rPr>
              <a:t> </a:t>
            </a: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Times New Roman" charset="0"/>
              <a:cs typeface="Times New Roman" charset="0"/>
            </a:endParaRPr>
          </a:p>
        </p:txBody>
      </p:sp>
      <p:sp>
        <p:nvSpPr>
          <p:cNvPr id="79" name="AutoShape 36"/>
          <p:cNvSpPr>
            <a:spLocks noChangeArrowheads="1"/>
          </p:cNvSpPr>
          <p:nvPr/>
        </p:nvSpPr>
        <p:spPr bwMode="auto">
          <a:xfrm>
            <a:off x="7050881" y="5635261"/>
            <a:ext cx="2676216" cy="652241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vert="horz" wrap="square" lIns="36576" tIns="36576" rIns="36576" bIns="36576" anchor="t" anchorCtr="0" upright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Times New Roman" charset="0"/>
                <a:cs typeface="Times New Roman" charset="0"/>
              </a:rPr>
              <a:t>Time from PCC to death: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Times New Roman" charset="0"/>
              <a:cs typeface="Times New Roman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Times New Roman" charset="0"/>
                <a:cs typeface="Times New Roman" charset="0"/>
              </a:rPr>
              <a:t>Range: 2 days – 2 weeks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Times New Roman" charset="0"/>
              <a:cs typeface="Times New Roman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Times New Roman" charset="0"/>
                <a:cs typeface="Times New Roman" charset="0"/>
              </a:rPr>
              <a:t> </a:t>
            </a: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Times New Roman" charset="0"/>
              <a:cs typeface="Times New Roman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Times New Roman" charset="0"/>
                <a:cs typeface="Times New Roman" charset="0"/>
              </a:rPr>
              <a:t> </a:t>
            </a: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Times New Roman" charset="0"/>
              <a:cs typeface="Times New Roman" charset="0"/>
            </a:endParaRPr>
          </a:p>
        </p:txBody>
      </p:sp>
      <p:cxnSp>
        <p:nvCxnSpPr>
          <p:cNvPr id="33" name="Straight Arrow Connector 32"/>
          <p:cNvCxnSpPr/>
          <p:nvPr/>
        </p:nvCxnSpPr>
        <p:spPr>
          <a:xfrm>
            <a:off x="7595076" y="2903573"/>
            <a:ext cx="656907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/>
          <p:nvPr/>
        </p:nvCxnSpPr>
        <p:spPr>
          <a:xfrm>
            <a:off x="4871803" y="3840586"/>
            <a:ext cx="6584" cy="108914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>
            <a:off x="4871803" y="3840586"/>
            <a:ext cx="1066631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0" name="AutoShape 50"/>
          <p:cNvSpPr>
            <a:spLocks noChangeArrowheads="1"/>
          </p:cNvSpPr>
          <p:nvPr/>
        </p:nvSpPr>
        <p:spPr bwMode="auto">
          <a:xfrm>
            <a:off x="4580580" y="4927855"/>
            <a:ext cx="662609" cy="34092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vert="horz" wrap="square" lIns="36576" tIns="36576" rIns="36576" bIns="36576" anchor="t" anchorCtr="0" upright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Times New Roman" charset="0"/>
                <a:cs typeface="Times New Roman" charset="0"/>
              </a:rPr>
              <a:t> </a:t>
            </a:r>
            <a:r>
              <a:rPr kumimoji="0" lang="en-CA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Times New Roman" charset="0"/>
                <a:cs typeface="Times New Roman" charset="0"/>
              </a:rPr>
              <a:t>n=5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Times New Roman" charset="0"/>
              <a:cs typeface="Times New Roman" charset="0"/>
            </a:endParaRPr>
          </a:p>
        </p:txBody>
      </p:sp>
      <p:sp>
        <p:nvSpPr>
          <p:cNvPr id="96" name="AutoShape 36"/>
          <p:cNvSpPr>
            <a:spLocks noChangeArrowheads="1"/>
          </p:cNvSpPr>
          <p:nvPr/>
        </p:nvSpPr>
        <p:spPr bwMode="auto">
          <a:xfrm>
            <a:off x="3916043" y="5590322"/>
            <a:ext cx="2798651" cy="652241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vert="horz" wrap="square" lIns="36576" tIns="36576" rIns="36576" bIns="36576" anchor="t" anchorCtr="0" upright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Times New Roman" charset="0"/>
                <a:cs typeface="Times New Roman" charset="0"/>
              </a:rPr>
              <a:t>Time from PCC to death: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Times New Roman" charset="0"/>
              <a:cs typeface="Times New Roman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Times New Roman" charset="0"/>
                <a:cs typeface="Times New Roman" charset="0"/>
              </a:rPr>
              <a:t>Range: 2 weeks – 14 months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Times New Roman" charset="0"/>
              <a:cs typeface="Times New Roman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Times New Roman" charset="0"/>
                <a:cs typeface="Times New Roman" charset="0"/>
              </a:rPr>
              <a:t> </a:t>
            </a: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Times New Roman" charset="0"/>
              <a:cs typeface="Times New Roman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Times New Roman" charset="0"/>
                <a:cs typeface="Times New Roman" charset="0"/>
              </a:rPr>
              <a:t> </a:t>
            </a: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Times New Roman" charset="0"/>
              <a:cs typeface="Times New Roman" charset="0"/>
            </a:endParaRPr>
          </a:p>
        </p:txBody>
      </p:sp>
      <p:cxnSp>
        <p:nvCxnSpPr>
          <p:cNvPr id="45" name="Straight Connector 44"/>
          <p:cNvCxnSpPr>
            <a:stCxn id="61" idx="2"/>
          </p:cNvCxnSpPr>
          <p:nvPr/>
        </p:nvCxnSpPr>
        <p:spPr>
          <a:xfrm>
            <a:off x="7657464" y="5264660"/>
            <a:ext cx="0" cy="370601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Connector 99"/>
          <p:cNvCxnSpPr/>
          <p:nvPr/>
        </p:nvCxnSpPr>
        <p:spPr>
          <a:xfrm>
            <a:off x="5969272" y="5254955"/>
            <a:ext cx="0" cy="370601"/>
          </a:xfrm>
          <a:prstGeom prst="line">
            <a:avLst/>
          </a:prstGeom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41" name="AutoShape 36"/>
          <p:cNvSpPr>
            <a:spLocks noChangeArrowheads="1"/>
          </p:cNvSpPr>
          <p:nvPr/>
        </p:nvSpPr>
        <p:spPr bwMode="auto">
          <a:xfrm>
            <a:off x="8388989" y="1720466"/>
            <a:ext cx="1860913" cy="595514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vert="horz" wrap="square" lIns="36576" tIns="36576" rIns="36576" bIns="36576" anchor="t" anchorCtr="0" upright="1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2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Times New Roman" charset="0"/>
                <a:cs typeface="Times New Roman" charset="0"/>
              </a:rPr>
              <a:t> </a:t>
            </a:r>
            <a:r>
              <a:rPr kumimoji="0" lang="en-CA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Times New Roman" charset="0"/>
                <a:cs typeface="Times New Roman" charset="0"/>
              </a:rPr>
              <a:t>n= 8 residents missing PPS scores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Times New Roman" charset="0"/>
              <a:cs typeface="Times New Roman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Times New Roman" charset="0"/>
                <a:cs typeface="Times New Roman" charset="0"/>
              </a:rPr>
              <a:t> </a:t>
            </a: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Times New Roman" charset="0"/>
              <a:cs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12074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140</Words>
  <Application>Microsoft Macintosh PowerPoint</Application>
  <PresentationFormat>Widescreen</PresentationFormat>
  <Paragraphs>37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Sharon Kaasalainen</dc:creator>
  <cp:lastModifiedBy>Sharon Kaasalainen</cp:lastModifiedBy>
  <cp:revision>2</cp:revision>
  <cp:lastPrinted>2019-06-03T21:45:07Z</cp:lastPrinted>
  <dcterms:created xsi:type="dcterms:W3CDTF">2019-06-03T21:35:36Z</dcterms:created>
  <dcterms:modified xsi:type="dcterms:W3CDTF">2019-11-02T17:31:59Z</dcterms:modified>
</cp:coreProperties>
</file>