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18" r:id="rId2"/>
    <p:sldId id="315" r:id="rId3"/>
    <p:sldId id="328" r:id="rId4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17" autoAdjust="0"/>
    <p:restoredTop sz="96226" autoAdjust="0"/>
  </p:normalViewPr>
  <p:slideViewPr>
    <p:cSldViewPr snapToGrid="0" snapToObjects="1">
      <p:cViewPr varScale="1">
        <p:scale>
          <a:sx n="67" d="100"/>
          <a:sy n="67" d="100"/>
        </p:scale>
        <p:origin x="125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19/08/2019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9031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19/08/2019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7266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19/08/2019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3197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19/08/2019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140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19/08/2019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6911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19/08/2019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6313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19/08/2019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5706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19/08/2019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1585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Faire glisser l'image vers l'espace réservé ou cliquer sur l'icône pour l'ajouter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19/08/2019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6100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19/08/2019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2533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19/08/2019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707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9D6A6A-143D-B94D-B2B0-F58F0CEDB42B}" type="datetimeFigureOut">
              <a:rPr lang="fr-FR" smtClean="0"/>
              <a:t>19/08/2019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6031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r 3"/>
          <p:cNvGrpSpPr/>
          <p:nvPr/>
        </p:nvGrpSpPr>
        <p:grpSpPr>
          <a:xfrm>
            <a:off x="403735" y="1255965"/>
            <a:ext cx="8575912" cy="4556481"/>
            <a:chOff x="11763" y="1025519"/>
            <a:chExt cx="8393444" cy="5324658"/>
          </a:xfrm>
        </p:grpSpPr>
        <p:sp>
          <p:nvSpPr>
            <p:cNvPr id="9" name="Rectangle 8"/>
            <p:cNvSpPr/>
            <p:nvPr/>
          </p:nvSpPr>
          <p:spPr>
            <a:xfrm>
              <a:off x="11763" y="1025519"/>
              <a:ext cx="8393444" cy="51105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dirty="0">
                <a:solidFill>
                  <a:srgbClr val="000000"/>
                </a:solidFill>
                <a:latin typeface="Georgia"/>
                <a:cs typeface="Georgia"/>
              </a:endParaRPr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201552" y="1206973"/>
              <a:ext cx="7156823" cy="51432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latin typeface="Georgia"/>
                  <a:cs typeface="Georgia"/>
                </a:rPr>
                <a:t>Key points</a:t>
              </a:r>
            </a:p>
            <a:p>
              <a:r>
                <a:rPr lang="fr-FR" dirty="0">
                  <a:latin typeface="Georgia"/>
                  <a:cs typeface="Georgia"/>
                </a:rPr>
                <a:t> </a:t>
              </a:r>
            </a:p>
            <a:p>
              <a:r>
                <a:rPr lang="fr-FR" dirty="0">
                  <a:latin typeface="Georgia"/>
                  <a:cs typeface="Georgia"/>
                </a:rPr>
                <a:t>1. Lumbar spinal stenosis is a degenerative condition of the spinal canal, potentially causing pain and functional disability.</a:t>
              </a:r>
            </a:p>
            <a:p>
              <a:endParaRPr lang="fr-FR" dirty="0">
                <a:latin typeface="Georgia"/>
                <a:cs typeface="Georgia"/>
              </a:endParaRPr>
            </a:p>
            <a:p>
              <a:r>
                <a:rPr lang="fr-FR" dirty="0">
                  <a:latin typeface="Georgia"/>
                  <a:cs typeface="Georgia"/>
                </a:rPr>
                <a:t>2. Patients reported having experienced significant pain and functional limitations prior to surgery, which prevented participation in meaningful activites.</a:t>
              </a:r>
            </a:p>
            <a:p>
              <a:endParaRPr lang="fr-FR" dirty="0">
                <a:latin typeface="Georgia"/>
                <a:cs typeface="Georgia"/>
              </a:endParaRPr>
            </a:p>
            <a:p>
              <a:r>
                <a:rPr lang="fr-FR" dirty="0">
                  <a:latin typeface="Georgia"/>
                  <a:cs typeface="Georgia"/>
                </a:rPr>
                <a:t>3. Surgery was associated with relief from pain, functional improvement and increased participation.</a:t>
              </a:r>
            </a:p>
            <a:p>
              <a:endParaRPr lang="fr-FR" dirty="0">
                <a:latin typeface="Georgia"/>
                <a:cs typeface="Georgia"/>
              </a:endParaRPr>
            </a:p>
            <a:p>
              <a:endParaRPr lang="fr-FR" dirty="0">
                <a:latin typeface="Georgia"/>
                <a:cs typeface="Georgia"/>
              </a:endParaRPr>
            </a:p>
            <a:p>
              <a:endParaRPr lang="fr-FR" dirty="0">
                <a:latin typeface="Georgia"/>
                <a:cs typeface="Georgia"/>
              </a:endParaRPr>
            </a:p>
            <a:p>
              <a:endParaRPr lang="fr-FR" dirty="0"/>
            </a:p>
          </p:txBody>
        </p:sp>
      </p:grp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9529" y="5841999"/>
            <a:ext cx="1240118" cy="342970"/>
          </a:xfrm>
          <a:prstGeom prst="rect">
            <a:avLst/>
          </a:prstGeom>
        </p:spPr>
      </p:pic>
      <p:grpSp>
        <p:nvGrpSpPr>
          <p:cNvPr id="3" name="Grouper 2"/>
          <p:cNvGrpSpPr/>
          <p:nvPr/>
        </p:nvGrpSpPr>
        <p:grpSpPr>
          <a:xfrm>
            <a:off x="128494" y="343657"/>
            <a:ext cx="9015506" cy="821410"/>
            <a:chOff x="128494" y="1210235"/>
            <a:chExt cx="9015506" cy="821410"/>
          </a:xfrm>
        </p:grpSpPr>
        <p:cxnSp>
          <p:nvCxnSpPr>
            <p:cNvPr id="13" name="Connecteur droit 12"/>
            <p:cNvCxnSpPr/>
            <p:nvPr/>
          </p:nvCxnSpPr>
          <p:spPr>
            <a:xfrm>
              <a:off x="2211294" y="1410442"/>
              <a:ext cx="6932706" cy="0"/>
            </a:xfrm>
            <a:prstGeom prst="line">
              <a:avLst/>
            </a:prstGeom>
            <a:ln w="3175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age 9" descr="LOGO ESJ.png"/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494" y="1210235"/>
              <a:ext cx="2202330" cy="8214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1563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03735" y="1255967"/>
            <a:ext cx="8575912" cy="42573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dirty="0">
              <a:solidFill>
                <a:srgbClr val="000000"/>
              </a:solidFill>
              <a:latin typeface="Georgia"/>
              <a:cs typeface="Georgia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9529" y="5841999"/>
            <a:ext cx="1240118" cy="342970"/>
          </a:xfrm>
          <a:prstGeom prst="rect">
            <a:avLst/>
          </a:prstGeom>
        </p:spPr>
      </p:pic>
      <p:grpSp>
        <p:nvGrpSpPr>
          <p:cNvPr id="3" name="Grouper 2"/>
          <p:cNvGrpSpPr/>
          <p:nvPr/>
        </p:nvGrpSpPr>
        <p:grpSpPr>
          <a:xfrm>
            <a:off x="128494" y="343657"/>
            <a:ext cx="9015506" cy="821410"/>
            <a:chOff x="128494" y="1210235"/>
            <a:chExt cx="9015506" cy="821410"/>
          </a:xfrm>
        </p:grpSpPr>
        <p:cxnSp>
          <p:nvCxnSpPr>
            <p:cNvPr id="13" name="Connecteur droit 12"/>
            <p:cNvCxnSpPr/>
            <p:nvPr/>
          </p:nvCxnSpPr>
          <p:spPr>
            <a:xfrm>
              <a:off x="2211294" y="1410442"/>
              <a:ext cx="6932706" cy="0"/>
            </a:xfrm>
            <a:prstGeom prst="line">
              <a:avLst/>
            </a:prstGeom>
            <a:ln w="3175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age 9" descr="LOGO ESJ.png"/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494" y="1210235"/>
              <a:ext cx="2202330" cy="821410"/>
            </a:xfrm>
            <a:prstGeom prst="rect">
              <a:avLst/>
            </a:prstGeom>
          </p:spPr>
        </p:pic>
      </p:grpSp>
      <p:graphicFrame>
        <p:nvGraphicFramePr>
          <p:cNvPr id="7" name="Tabell 6">
            <a:extLst>
              <a:ext uri="{FF2B5EF4-FFF2-40B4-BE49-F238E27FC236}">
                <a16:creationId xmlns:a16="http://schemas.microsoft.com/office/drawing/2014/main" id="{A5513706-F37D-4662-8C68-556A3D8575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1625813"/>
              </p:ext>
            </p:extLst>
          </p:nvPr>
        </p:nvGraphicFramePr>
        <p:xfrm>
          <a:off x="781049" y="1877169"/>
          <a:ext cx="7458075" cy="3285381"/>
        </p:xfrm>
        <a:graphic>
          <a:graphicData uri="http://schemas.openxmlformats.org/drawingml/2006/table">
            <a:tbl>
              <a:tblPr firstRow="1" firstCol="1" bandRow="1"/>
              <a:tblGrid>
                <a:gridCol w="1995644">
                  <a:extLst>
                    <a:ext uri="{9D8B030D-6E8A-4147-A177-3AD203B41FA5}">
                      <a16:colId xmlns:a16="http://schemas.microsoft.com/office/drawing/2014/main" val="843777546"/>
                    </a:ext>
                  </a:extLst>
                </a:gridCol>
                <a:gridCol w="1991745">
                  <a:extLst>
                    <a:ext uri="{9D8B030D-6E8A-4147-A177-3AD203B41FA5}">
                      <a16:colId xmlns:a16="http://schemas.microsoft.com/office/drawing/2014/main" val="2920723911"/>
                    </a:ext>
                  </a:extLst>
                </a:gridCol>
                <a:gridCol w="1874755">
                  <a:extLst>
                    <a:ext uri="{9D8B030D-6E8A-4147-A177-3AD203B41FA5}">
                      <a16:colId xmlns:a16="http://schemas.microsoft.com/office/drawing/2014/main" val="2209817506"/>
                    </a:ext>
                  </a:extLst>
                </a:gridCol>
                <a:gridCol w="1595931">
                  <a:extLst>
                    <a:ext uri="{9D8B030D-6E8A-4147-A177-3AD203B41FA5}">
                      <a16:colId xmlns:a16="http://schemas.microsoft.com/office/drawing/2014/main" val="2662792687"/>
                    </a:ext>
                  </a:extLst>
                </a:gridCol>
              </a:tblGrid>
              <a:tr h="37523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CODING</a:t>
                      </a:r>
                      <a:endParaRPr lang="nb-N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Quotations</a:t>
                      </a:r>
                      <a:endParaRPr lang="nb-N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Sub-</a:t>
                      </a:r>
                      <a:r>
                        <a:rPr lang="nb-NO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theme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Final theme</a:t>
                      </a:r>
                      <a:endParaRPr lang="nb-N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Rapid recovery </a:t>
                      </a:r>
                      <a:endParaRPr lang="nb-N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from pain</a:t>
                      </a:r>
                      <a:endParaRPr lang="nb-N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7468919"/>
                  </a:ext>
                </a:extLst>
              </a:tr>
              <a:tr h="173376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Patients’ experiences of pain before surgery</a:t>
                      </a:r>
                      <a:endParaRPr lang="nb-N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“It felt like an iron stitch toward the hip” 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Strong and constant pain for many years</a:t>
                      </a:r>
                      <a:endParaRPr lang="nb-N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235118"/>
                  </a:ext>
                </a:extLst>
              </a:tr>
              <a:tr h="117638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Patients’ experiences of pain after surgery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“I felt free from pain”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Recovery from pain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7755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1687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r 3"/>
          <p:cNvGrpSpPr/>
          <p:nvPr/>
        </p:nvGrpSpPr>
        <p:grpSpPr>
          <a:xfrm>
            <a:off x="403735" y="1255966"/>
            <a:ext cx="8575912" cy="4284595"/>
            <a:chOff x="11763" y="1025519"/>
            <a:chExt cx="8393444" cy="5110548"/>
          </a:xfrm>
        </p:grpSpPr>
        <p:sp>
          <p:nvSpPr>
            <p:cNvPr id="9" name="Rectangle 8"/>
            <p:cNvSpPr/>
            <p:nvPr/>
          </p:nvSpPr>
          <p:spPr>
            <a:xfrm>
              <a:off x="11763" y="1025519"/>
              <a:ext cx="8393444" cy="51105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dirty="0">
                <a:solidFill>
                  <a:srgbClr val="000000"/>
                </a:solidFill>
                <a:latin typeface="Georgia"/>
                <a:cs typeface="Georgia"/>
              </a:endParaRPr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201552" y="1206973"/>
              <a:ext cx="7156823" cy="3928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 err="1">
                  <a:latin typeface="Georgia"/>
                  <a:cs typeface="Georgia"/>
                </a:rPr>
                <a:t>Take</a:t>
              </a:r>
              <a:r>
                <a:rPr lang="fr-FR" sz="2800" dirty="0">
                  <a:latin typeface="Georgia"/>
                  <a:cs typeface="Georgia"/>
                </a:rPr>
                <a:t> Home Messages</a:t>
              </a:r>
            </a:p>
            <a:p>
              <a:endParaRPr lang="fr-FR" dirty="0">
                <a:latin typeface="Georgia"/>
                <a:cs typeface="Georgia"/>
              </a:endParaRPr>
            </a:p>
            <a:p>
              <a:endParaRPr lang="fr-FR" dirty="0">
                <a:latin typeface="Georgia"/>
                <a:cs typeface="Georgia"/>
              </a:endParaRPr>
            </a:p>
            <a:p>
              <a:r>
                <a:rPr lang="fr-FR" dirty="0">
                  <a:latin typeface="Georgia"/>
                  <a:cs typeface="Georgia"/>
                </a:rPr>
                <a:t>1. Pain from lumbar spinal stenosis can cause significant functional disability and prevent participation in </a:t>
              </a:r>
              <a:r>
                <a:rPr lang="fr-FR">
                  <a:latin typeface="Georgia"/>
                  <a:cs typeface="Georgia"/>
                </a:rPr>
                <a:t>meaningful activities</a:t>
              </a:r>
              <a:r>
                <a:rPr lang="fr-FR" dirty="0">
                  <a:latin typeface="Georgia"/>
                  <a:cs typeface="Georgia"/>
                </a:rPr>
                <a:t>.</a:t>
              </a:r>
            </a:p>
            <a:p>
              <a:endParaRPr lang="fr-FR" dirty="0">
                <a:latin typeface="Georgia"/>
                <a:cs typeface="Georgia"/>
              </a:endParaRPr>
            </a:p>
            <a:p>
              <a:r>
                <a:rPr lang="fr-FR" dirty="0">
                  <a:latin typeface="Georgia"/>
                  <a:cs typeface="Georgia"/>
                </a:rPr>
                <a:t>2. Relief from pain after surgery was rapid, and patients reported improved quality of life and participation in society.</a:t>
              </a:r>
            </a:p>
            <a:p>
              <a:endParaRPr lang="fr-FR" dirty="0">
                <a:latin typeface="Georgia"/>
                <a:cs typeface="Georgia"/>
              </a:endParaRPr>
            </a:p>
            <a:p>
              <a:endParaRPr lang="fr-FR" dirty="0">
                <a:latin typeface="Georgia"/>
                <a:cs typeface="Georgia"/>
              </a:endParaRPr>
            </a:p>
            <a:p>
              <a:endParaRPr lang="fr-FR" dirty="0"/>
            </a:p>
          </p:txBody>
        </p:sp>
      </p:grp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9529" y="5841999"/>
            <a:ext cx="1240118" cy="342970"/>
          </a:xfrm>
          <a:prstGeom prst="rect">
            <a:avLst/>
          </a:prstGeom>
        </p:spPr>
      </p:pic>
      <p:grpSp>
        <p:nvGrpSpPr>
          <p:cNvPr id="3" name="Grouper 2"/>
          <p:cNvGrpSpPr/>
          <p:nvPr/>
        </p:nvGrpSpPr>
        <p:grpSpPr>
          <a:xfrm>
            <a:off x="128494" y="343657"/>
            <a:ext cx="9015506" cy="821410"/>
            <a:chOff x="128494" y="1210235"/>
            <a:chExt cx="9015506" cy="821410"/>
          </a:xfrm>
        </p:grpSpPr>
        <p:cxnSp>
          <p:nvCxnSpPr>
            <p:cNvPr id="13" name="Connecteur droit 12"/>
            <p:cNvCxnSpPr/>
            <p:nvPr/>
          </p:nvCxnSpPr>
          <p:spPr>
            <a:xfrm>
              <a:off x="2211294" y="1410442"/>
              <a:ext cx="6932706" cy="0"/>
            </a:xfrm>
            <a:prstGeom prst="line">
              <a:avLst/>
            </a:prstGeom>
            <a:ln w="3175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age 9" descr="LOGO ESJ.png"/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494" y="1210235"/>
              <a:ext cx="2202330" cy="8214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67440"/>
      </p:ext>
    </p:extLst>
  </p:cSld>
  <p:clrMapOvr>
    <a:masterClrMapping/>
  </p:clrMapOvr>
</p:sld>
</file>

<file path=ppt/theme/theme1.xml><?xml version="1.0" encoding="utf-8"?>
<a:theme xmlns:a="http://schemas.openxmlformats.org/drawingml/2006/main" name="ESJ_PPT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ESJ_PPT.potx</Template>
  <TotalTime>59</TotalTime>
  <Words>111</Words>
  <Application>Microsoft Office PowerPoint</Application>
  <PresentationFormat>Skjermfremvisning (4:3)</PresentationFormat>
  <Paragraphs>37</Paragraphs>
  <Slides>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8" baseType="lpstr">
      <vt:lpstr>Arial</vt:lpstr>
      <vt:lpstr>Calibri</vt:lpstr>
      <vt:lpstr>Georgia</vt:lpstr>
      <vt:lpstr>Times New Roman</vt:lpstr>
      <vt:lpstr>ESJ_PPT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Task Force Meeting</dc:title>
  <dc:creator>Maryem-Fama Ismael Aguirre</dc:creator>
  <cp:lastModifiedBy>Liv Bakke</cp:lastModifiedBy>
  <cp:revision>59</cp:revision>
  <cp:lastPrinted>2015-11-08T10:17:41Z</cp:lastPrinted>
  <dcterms:created xsi:type="dcterms:W3CDTF">2015-11-08T09:47:16Z</dcterms:created>
  <dcterms:modified xsi:type="dcterms:W3CDTF">2019-08-19T16:44:53Z</dcterms:modified>
</cp:coreProperties>
</file>