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Miguel Rodriguez Rojas" initials="" lastIdx="7" clrIdx="0"/>
  <p:cmAuthor id="1" name="Kwanho Jeong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8AD8"/>
    <a:srgbClr val="FF66FF"/>
    <a:srgbClr val="9437FF"/>
    <a:srgbClr val="FFFD78"/>
    <a:srgbClr val="FFD579"/>
    <a:srgbClr val="FF7E79"/>
    <a:srgbClr val="FF3300"/>
    <a:srgbClr val="FF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4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00" y="1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D9BDA-C7E9-8B41-9786-0430BC53980E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36F3-367B-5C45-AB7C-27BFD8CC370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6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2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4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82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78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4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2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8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3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01639" y="4663903"/>
            <a:ext cx="61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>
                <a:latin typeface="Times New Roman"/>
                <a:cs typeface="Times New Roman"/>
              </a:rPr>
              <a:t>Figure S5. Structure of the CRISPR </a:t>
            </a:r>
            <a:r>
              <a:rPr lang="fr-FR" sz="1200" b="1" dirty="0" err="1">
                <a:latin typeface="Times New Roman"/>
                <a:cs typeface="Times New Roman"/>
              </a:rPr>
              <a:t>array</a:t>
            </a:r>
            <a:r>
              <a:rPr lang="fr-FR" sz="1200" b="1" dirty="0">
                <a:latin typeface="Times New Roman"/>
                <a:cs typeface="Times New Roman"/>
              </a:rPr>
              <a:t> of </a:t>
            </a:r>
            <a:r>
              <a:rPr lang="fr-F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 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strain</a:t>
            </a:r>
            <a:r>
              <a:rPr lang="fr-FR" sz="1200" b="1" dirty="0">
                <a:latin typeface="Times New Roman"/>
                <a:cs typeface="Times New Roman"/>
              </a:rPr>
              <a:t> LG097. </a:t>
            </a:r>
            <a:r>
              <a:rPr lang="fr-FR" sz="1200" dirty="0" err="1">
                <a:latin typeface="Times New Roman"/>
                <a:cs typeface="Times New Roman"/>
              </a:rPr>
              <a:t>Red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characters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indicate</a:t>
            </a:r>
            <a:r>
              <a:rPr lang="fr-FR" sz="1200" dirty="0">
                <a:latin typeface="Times New Roman"/>
                <a:cs typeface="Times New Roman"/>
              </a:rPr>
              <a:t> direct </a:t>
            </a:r>
            <a:r>
              <a:rPr lang="fr-FR" sz="1200" dirty="0" err="1">
                <a:latin typeface="Times New Roman"/>
                <a:cs typeface="Times New Roman"/>
              </a:rPr>
              <a:t>repeat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sequences</a:t>
            </a:r>
            <a:r>
              <a:rPr lang="fr-FR" sz="1200" dirty="0">
                <a:latin typeface="Times New Roman"/>
                <a:cs typeface="Times New Roman"/>
              </a:rPr>
              <a:t>, </a:t>
            </a:r>
            <a:r>
              <a:rPr lang="fr-FR" sz="1200" dirty="0" err="1">
                <a:latin typeface="Times New Roman"/>
                <a:cs typeface="Times New Roman"/>
              </a:rPr>
              <a:t>with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SNPs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underlined</a:t>
            </a:r>
            <a:r>
              <a:rPr lang="fr-FR" sz="1200" dirty="0">
                <a:latin typeface="Times New Roman"/>
                <a:cs typeface="Times New Roman"/>
              </a:rPr>
              <a:t>. Blue </a:t>
            </a:r>
            <a:r>
              <a:rPr lang="fr-FR" sz="1200" dirty="0" err="1">
                <a:latin typeface="Times New Roman"/>
                <a:cs typeface="Times New Roman"/>
              </a:rPr>
              <a:t>characters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indicate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spacer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sequences</a:t>
            </a:r>
            <a:r>
              <a:rPr lang="fr-FR" sz="1200" dirty="0">
                <a:latin typeface="Times New Roman"/>
                <a:cs typeface="Times New Roman"/>
              </a:rPr>
              <a:t>. </a:t>
            </a:r>
            <a:r>
              <a:rPr lang="en-US" sz="1200" dirty="0">
                <a:latin typeface="Times New Roman"/>
                <a:cs typeface="Times New Roman"/>
              </a:rPr>
              <a:t>6 </a:t>
            </a:r>
            <a:r>
              <a:rPr lang="en-US" sz="1200" dirty="0" err="1">
                <a:latin typeface="Times New Roman"/>
                <a:cs typeface="Times New Roman"/>
              </a:rPr>
              <a:t>bp</a:t>
            </a:r>
            <a:r>
              <a:rPr lang="en-US" sz="1200" dirty="0">
                <a:latin typeface="Times New Roman"/>
                <a:cs typeface="Times New Roman"/>
              </a:rPr>
              <a:t> (</a:t>
            </a:r>
            <a:r>
              <a:rPr lang="en-US" sz="1200" dirty="0" err="1">
                <a:latin typeface="Times New Roman"/>
                <a:cs typeface="Times New Roman"/>
              </a:rPr>
              <a:t>cctgca</a:t>
            </a:r>
            <a:r>
              <a:rPr lang="en-US" sz="1200" dirty="0">
                <a:latin typeface="Times New Roman"/>
                <a:cs typeface="Times New Roman"/>
              </a:rPr>
              <a:t>) in green boxes represent the target site duplication. Pink boxes represent the inverted repeats (28 </a:t>
            </a:r>
            <a:r>
              <a:rPr lang="en-US" sz="1200" dirty="0" err="1">
                <a:latin typeface="Times New Roman"/>
                <a:cs typeface="Times New Roman"/>
              </a:rPr>
              <a:t>bp</a:t>
            </a:r>
            <a:r>
              <a:rPr lang="en-US" sz="1200" dirty="0">
                <a:latin typeface="Times New Roman"/>
                <a:cs typeface="Times New Roman"/>
              </a:rPr>
              <a:t>). Blue boxes represent base pairs that do not match within the inverted repeat</a:t>
            </a:r>
            <a:r>
              <a:rPr lang="en-US" sz="1200" dirty="0"/>
              <a:t>s. </a:t>
            </a:r>
            <a:r>
              <a:rPr lang="fr-FR" sz="1200" dirty="0" err="1">
                <a:latin typeface="Times New Roman"/>
                <a:cs typeface="Times New Roman"/>
              </a:rPr>
              <a:t>Spacer</a:t>
            </a:r>
            <a:r>
              <a:rPr lang="fr-FR" sz="1200" dirty="0">
                <a:latin typeface="Times New Roman"/>
                <a:cs typeface="Times New Roman"/>
              </a:rPr>
              <a:t> Xcc_18*: 4 </a:t>
            </a:r>
            <a:r>
              <a:rPr lang="fr-FR" sz="1200" dirty="0" err="1">
                <a:latin typeface="Times New Roman"/>
                <a:cs typeface="Times New Roman"/>
              </a:rPr>
              <a:t>bp</a:t>
            </a:r>
            <a:r>
              <a:rPr lang="fr-FR" sz="1200" dirty="0">
                <a:latin typeface="Times New Roman"/>
                <a:cs typeface="Times New Roman"/>
              </a:rPr>
              <a:t>, </a:t>
            </a:r>
            <a:r>
              <a:rPr lang="fr-FR" sz="1200" dirty="0" err="1">
                <a:latin typeface="Times New Roman"/>
                <a:cs typeface="Times New Roman"/>
              </a:rPr>
              <a:t>indicated</a:t>
            </a:r>
            <a:r>
              <a:rPr lang="fr-FR" sz="1200" dirty="0">
                <a:latin typeface="Times New Roman"/>
                <a:cs typeface="Times New Roman"/>
              </a:rPr>
              <a:t> by </a:t>
            </a:r>
            <a:r>
              <a:rPr lang="fr-FR" sz="1200" dirty="0" err="1">
                <a:latin typeface="Times New Roman"/>
                <a:cs typeface="Times New Roman"/>
              </a:rPr>
              <a:t>dashes</a:t>
            </a:r>
            <a:r>
              <a:rPr lang="fr-FR" sz="1200" dirty="0">
                <a:latin typeface="Times New Roman"/>
                <a:cs typeface="Times New Roman"/>
              </a:rPr>
              <a:t>, are </a:t>
            </a:r>
            <a:r>
              <a:rPr lang="fr-FR" sz="1200" dirty="0" err="1">
                <a:latin typeface="Times New Roman"/>
                <a:cs typeface="Times New Roman"/>
              </a:rPr>
              <a:t>deleted</a:t>
            </a:r>
            <a:r>
              <a:rPr lang="fr-FR" sz="1200" dirty="0">
                <a:latin typeface="Times New Roman"/>
                <a:cs typeface="Times New Roman"/>
              </a:rPr>
              <a:t> due to the IS </a:t>
            </a:r>
            <a:r>
              <a:rPr lang="fr-FR" sz="1200" dirty="0" err="1">
                <a:latin typeface="Times New Roman"/>
                <a:cs typeface="Times New Roman"/>
              </a:rPr>
              <a:t>element</a:t>
            </a:r>
            <a:r>
              <a:rPr lang="fr-FR" sz="1200" dirty="0">
                <a:latin typeface="Times New Roman"/>
                <a:cs typeface="Times New Roman"/>
              </a:rPr>
              <a:t> insertion.</a:t>
            </a:r>
          </a:p>
        </p:txBody>
      </p:sp>
      <p:sp>
        <p:nvSpPr>
          <p:cNvPr id="2" name="Rectangle 1"/>
          <p:cNvSpPr/>
          <p:nvPr/>
        </p:nvSpPr>
        <p:spPr>
          <a:xfrm>
            <a:off x="1801639" y="719860"/>
            <a:ext cx="6120000" cy="3830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aaatgctttcgacgcgcataaagcgctggcgcaggag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GB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ctgttcaagctccgccgcctgatccgcttgccgag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cgctgcacggatgcgccaggcggcgaggcgatcat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Xcc_20)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GB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tcgagcgcatcgatgacggtcacccatcccccaatg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Xcc_19)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gtgccaccgacagcgacgcacgtgga</a:t>
            </a:r>
            <a:r>
              <a:rPr lang="en-US" sz="900" dirty="0">
                <a:solidFill>
                  <a:srgbClr val="00B0F0"/>
                </a:solidFill>
                <a:highlight>
                  <a:srgbClr val="00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cctgca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----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Xcc_18*)</a:t>
            </a:r>
          </a:p>
          <a:p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tgt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cgccgat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taaa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ctgacccac</a:t>
            </a:r>
            <a:r>
              <a:rPr lang="en-US" sz="900" dirty="0" err="1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agcgccgaagtaaaagtgac</a:t>
            </a:r>
            <a:endParaRPr lang="en-US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endParaRPr lang="en-US" sz="900" dirty="0">
              <a:highlight>
                <a:srgbClr val="FFFF00"/>
              </a:highlight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... IS element ...</a:t>
            </a:r>
          </a:p>
          <a:p>
            <a:endParaRPr lang="en-US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r>
              <a:rPr lang="en-US" sz="900" dirty="0" err="1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tcggcgatccaacgaaaa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gtgggtcag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ttta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atcggcg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aca</a:t>
            </a:r>
            <a:r>
              <a:rPr lang="en-US" sz="900" dirty="0" err="1">
                <a:solidFill>
                  <a:srgbClr val="00B0F0"/>
                </a:solidFill>
                <a:highlight>
                  <a:srgbClr val="00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cctgca</a:t>
            </a:r>
            <a:r>
              <a:rPr lang="en-US" sz="900" dirty="0" err="1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gatc</a:t>
            </a:r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 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ctctctcacgccgcgcgtgcgagatcctgcgtgc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Xcc_17)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gcagactgccgaggccggcatgctggaggggcgcct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Xcc_16)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gggttaacaacgccttgaaacggctttgccgcgacgc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Xcc_15)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acgtcttggacctgggtgtggttgctgagatagtca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Xcc_14)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gccatcatgctttgaatgcgcttacccacggcgaa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gcggatatgtgattagacccttttacgactttcag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atgtcgaaaacgatggccttgacgtcatcgtctgc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ttcgctggcatcggtggatggagccttgcgcttc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Xcc_10)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tcattgaacccaaggaccacttcgcagggcgact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Xcc_9)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ttgaccacatgttctctctgtgggaggaaggcac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Xcc_8)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tgtcgagcgcgcactgctgccgcgatggccggaa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Xcc_7)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ggctgggagcgttacaagtttgagcagcccgtag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Xcc_6)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tggttcagggctggaaagacttggatgcccgcatc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Xcc_5)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ctgactatccctgcataggccacgacctgcgagg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Xcc_4)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ctgagttcgtcgccgtcccggtcgtctgacgcgt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u="sng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tcgcgccctca</a:t>
            </a:r>
            <a:r>
              <a:rPr lang="en-US" sz="900" u="sng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catgccatatgcggcgagatcgcacagcagaaggaa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Gulim"/>
                <a:cs typeface="Courier New" panose="02070309020205020404" pitchFamily="49" charset="0"/>
              </a:rPr>
              <a:t>g</a:t>
            </a:r>
            <a:r>
              <a:rPr lang="en-US" sz="900" u="sng" dirty="0" err="1">
                <a:solidFill>
                  <a:srgbClr val="FF0000"/>
                </a:solidFill>
                <a:latin typeface="Courier New" panose="02070309020205020404" pitchFamily="49" charset="0"/>
                <a:ea typeface="Gulim"/>
                <a:cs typeface="Courier New" panose="02070309020205020404" pitchFamily="49" charset="0"/>
              </a:rPr>
              <a:t>g</a:t>
            </a:r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Gulim"/>
                <a:cs typeface="Courier New" panose="02070309020205020404" pitchFamily="49" charset="0"/>
              </a:rPr>
              <a:t>cgcgccctcacgggcgcgtggattgaaac</a:t>
            </a:r>
            <a:endParaRPr lang="fr-FR" sz="900" dirty="0">
              <a:solidFill>
                <a:srgbClr val="FF0000"/>
              </a:solidFill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3911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6620</TotalTime>
  <Words>55</Words>
  <Application>Microsoft Macintosh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Gulim</vt:lpstr>
      <vt:lpstr>Malgun Gothic</vt:lpstr>
      <vt:lpstr>Arial</vt:lpstr>
      <vt:lpstr>Calibri</vt:lpstr>
      <vt:lpstr>Calibri Light</vt:lpstr>
      <vt:lpstr>Courier New</vt:lpstr>
      <vt:lpstr>Times New Roman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Kwanho JEONG</dc:creator>
  <cp:lastModifiedBy>Microsoft Office User</cp:lastModifiedBy>
  <cp:revision>127</cp:revision>
  <cp:lastPrinted>2019-11-04T12:24:29Z</cp:lastPrinted>
  <dcterms:created xsi:type="dcterms:W3CDTF">2018-03-26T14:17:04Z</dcterms:created>
  <dcterms:modified xsi:type="dcterms:W3CDTF">2019-11-04T14:13:37Z</dcterms:modified>
</cp:coreProperties>
</file>