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8AD8"/>
    <a:srgbClr val="FF66FF"/>
    <a:srgbClr val="9437FF"/>
    <a:srgbClr val="FFFD78"/>
    <a:srgbClr val="FFD579"/>
    <a:srgbClr val="FF7E79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4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00" y="1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04602" y="4915065"/>
            <a:ext cx="612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latin typeface="Times New Roman"/>
                <a:cs typeface="Times New Roman"/>
              </a:rPr>
              <a:t>Figure S4. </a:t>
            </a:r>
            <a:r>
              <a:rPr lang="en-US" sz="1200" b="1" dirty="0">
                <a:latin typeface="Times New Roman"/>
                <a:cs typeface="Times New Roman"/>
              </a:rPr>
              <a:t>Structure of the CRISPR array of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en-US" sz="1200" b="1" dirty="0">
                <a:latin typeface="Times New Roman"/>
                <a:cs typeface="Times New Roman"/>
              </a:rPr>
              <a:t> strains LB302, LB305 and LG115.</a:t>
            </a:r>
            <a:r>
              <a:rPr lang="en-US" sz="1200" dirty="0">
                <a:latin typeface="Times New Roman"/>
                <a:cs typeface="Times New Roman"/>
              </a:rPr>
              <a:t> Red characters indicate direct repeat sequences, </a:t>
            </a:r>
            <a:r>
              <a:rPr lang="fr-FR" sz="1200" dirty="0" err="1">
                <a:latin typeface="Times New Roman"/>
                <a:cs typeface="Times New Roman"/>
              </a:rPr>
              <a:t>with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SNPs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underlined</a:t>
            </a:r>
            <a:r>
              <a:rPr lang="en-US" sz="1200" dirty="0">
                <a:latin typeface="Times New Roman"/>
                <a:cs typeface="Times New Roman"/>
              </a:rPr>
              <a:t>. Blue characters indicate spacer sequences. 6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 (</a:t>
            </a:r>
            <a:r>
              <a:rPr lang="en-US" sz="1200" dirty="0" err="1">
                <a:latin typeface="Times New Roman"/>
                <a:cs typeface="Times New Roman"/>
              </a:rPr>
              <a:t>tgaaac</a:t>
            </a:r>
            <a:r>
              <a:rPr lang="en-US" sz="1200" dirty="0">
                <a:latin typeface="Times New Roman"/>
                <a:cs typeface="Times New Roman"/>
              </a:rPr>
              <a:t>) in green boxes represent the target site duplication. Pink boxes represent the inverted repeats (28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). Blue boxes represent base pairs that do not match within the inverted repeat</a:t>
            </a:r>
            <a:r>
              <a:rPr lang="en-US" sz="1200" dirty="0"/>
              <a:t>s. </a:t>
            </a:r>
            <a:endParaRPr lang="fr-FR" sz="1200" dirty="0"/>
          </a:p>
        </p:txBody>
      </p:sp>
      <p:sp useBgFill="1">
        <p:nvSpPr>
          <p:cNvPr id="2" name="Rectangle 1"/>
          <p:cNvSpPr/>
          <p:nvPr/>
        </p:nvSpPr>
        <p:spPr>
          <a:xfrm>
            <a:off x="1804602" y="737927"/>
            <a:ext cx="6120000" cy="4068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aaatgctttcgacgcgcataaagcgctggcgcaggag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ctgttcaagctccgccgcctgatccgcttgccgag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ctcgggtttcgggatgtgcttcagatctgcgtcg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</a:t>
            </a:r>
            <a:r>
              <a:rPr lang="en-US" sz="900" dirty="0" err="1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cgccgat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taaa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ctgacccac</a:t>
            </a:r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agcgccgaagtaaaagtga</a:t>
            </a:r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... IS element ...</a:t>
            </a:r>
          </a:p>
          <a:p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cttcggcgatccaacgaaaa</a:t>
            </a:r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gtgggtcag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ttta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atcggcg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aca</a:t>
            </a:r>
            <a:r>
              <a:rPr lang="en-US" sz="900" dirty="0" err="1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cgctgcacggatgcgccaggcggcgaggcgatcat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tcgagcgcatcgatgacggtcacccatcccccaatg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gtgccaccgacagcgacgcacgtggacctgcagatc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ctctctcacgccgcgcgtgcgagatcctgcgtgc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gcagactgccgaggccggcatgctggaggggcgcct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gggttaacaacgccttgaaacggctttgccgcgacgc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gccatcatgctttgaatgcgcttacccacggcgaa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gcggatatgtgattagacccttttacgactttcag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atgtcgaaaacgatggccttgacgtcatcgtctgc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ttcgctggcatcggtggatggagccttgcgcttc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tcattgaacccaaggaccacttcgcagggcgact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ttgaccacatgttctctctgtgggaggaaggcac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tgtcgagcgcgcactgctgccgcgatggccggaa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ggctgggagcgttacaagtttgagcagcccgtag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tggttcagggctggaaagacttggatgcccgcatc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ctgactatccctgcataggccacgacctgcgagg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aagaagaccagtctgcggcgtcgcggcatcctgggg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ctgagttcgtcgccgtcccggtcgtctgacgcgt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u="sng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tcgcgccctca</a:t>
            </a:r>
            <a:r>
              <a:rPr lang="en-US" sz="900" u="sng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catgccatatgcggcgagatcgcacagcagaaggaa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Xcc_1)</a:t>
            </a:r>
          </a:p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u="sng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cgcgccctcacgggcgcgtggattgaaac</a:t>
            </a:r>
            <a:endParaRPr lang="en-US" sz="900" dirty="0">
              <a:solidFill>
                <a:srgbClr val="FF0000"/>
              </a:solidFill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351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6669</TotalTime>
  <Words>176</Words>
  <Application>Microsoft Macintosh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Courier New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131</cp:revision>
  <cp:lastPrinted>2018-08-27T13:01:04Z</cp:lastPrinted>
  <dcterms:created xsi:type="dcterms:W3CDTF">2018-03-26T14:17:04Z</dcterms:created>
  <dcterms:modified xsi:type="dcterms:W3CDTF">2019-11-04T14:10:06Z</dcterms:modified>
</cp:coreProperties>
</file>