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s Miguel Rodriguez Rojas" initials="" lastIdx="7" clrIdx="0"/>
  <p:cmAuthor id="1" name="Kwanho Jeong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8AD8"/>
    <a:srgbClr val="FF66FF"/>
    <a:srgbClr val="9437FF"/>
    <a:srgbClr val="FFFD78"/>
    <a:srgbClr val="FFD579"/>
    <a:srgbClr val="FF7E79"/>
    <a:srgbClr val="FF3300"/>
    <a:srgbClr val="FF00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4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00" y="1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D9BDA-C7E9-8B41-9786-0430BC53980E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036F3-367B-5C45-AB7C-27BFD8CC370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62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52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746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82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78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940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71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47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24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83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05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21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13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06024" y="5090677"/>
            <a:ext cx="6120000" cy="1015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/>
                <a:cs typeface="Times New Roman"/>
              </a:rPr>
              <a:t>Figure S3. </a:t>
            </a:r>
            <a:r>
              <a:rPr lang="fr-FR" sz="1200" b="1" dirty="0">
                <a:latin typeface="Times New Roman"/>
                <a:cs typeface="Times New Roman"/>
              </a:rPr>
              <a:t>Structure of the CRISPR </a:t>
            </a:r>
            <a:r>
              <a:rPr lang="fr-FR" sz="1200" b="1" dirty="0" err="1">
                <a:latin typeface="Times New Roman"/>
                <a:cs typeface="Times New Roman"/>
              </a:rPr>
              <a:t>array</a:t>
            </a:r>
            <a:r>
              <a:rPr lang="fr-FR" sz="1200" b="1" dirty="0">
                <a:latin typeface="Times New Roman"/>
                <a:cs typeface="Times New Roman"/>
              </a:rPr>
              <a:t> of </a:t>
            </a:r>
            <a:r>
              <a:rPr lang="fr-F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 </a:t>
            </a:r>
            <a:r>
              <a:rPr lang="fr-FR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citri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citri</a:t>
            </a:r>
            <a:r>
              <a:rPr lang="fr-FR" sz="1200" b="1" dirty="0">
                <a:latin typeface="Times New Roman"/>
                <a:cs typeface="Times New Roman"/>
              </a:rPr>
              <a:t> </a:t>
            </a:r>
            <a:r>
              <a:rPr lang="fr-FR" sz="1200" b="1" dirty="0" err="1">
                <a:latin typeface="Times New Roman"/>
                <a:cs typeface="Times New Roman"/>
              </a:rPr>
              <a:t>strain</a:t>
            </a:r>
            <a:r>
              <a:rPr lang="fr-FR" sz="1200" b="1" dirty="0">
                <a:latin typeface="Times New Roman"/>
                <a:cs typeface="Times New Roman"/>
              </a:rPr>
              <a:t> NCPPB 3608. </a:t>
            </a:r>
            <a:r>
              <a:rPr lang="en-US" sz="1200" dirty="0">
                <a:latin typeface="Times New Roman"/>
                <a:cs typeface="Times New Roman"/>
              </a:rPr>
              <a:t>Red characters indicate direct repeat sequences, </a:t>
            </a:r>
            <a:r>
              <a:rPr lang="fr-FR" sz="1200" dirty="0" err="1">
                <a:latin typeface="Times New Roman"/>
                <a:cs typeface="Times New Roman"/>
              </a:rPr>
              <a:t>with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SNPs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underlined</a:t>
            </a:r>
            <a:r>
              <a:rPr lang="en-US" sz="1200" dirty="0">
                <a:latin typeface="Times New Roman"/>
                <a:cs typeface="Times New Roman"/>
              </a:rPr>
              <a:t>. Blue characters indicate spacer sequences. 6 </a:t>
            </a:r>
            <a:r>
              <a:rPr lang="en-US" sz="1200" dirty="0" err="1">
                <a:latin typeface="Times New Roman"/>
                <a:cs typeface="Times New Roman"/>
              </a:rPr>
              <a:t>bp</a:t>
            </a:r>
            <a:r>
              <a:rPr lang="en-US" sz="1200" dirty="0">
                <a:latin typeface="Times New Roman"/>
                <a:cs typeface="Times New Roman"/>
              </a:rPr>
              <a:t> (</a:t>
            </a:r>
            <a:r>
              <a:rPr lang="en-US" sz="1200" dirty="0" err="1">
                <a:latin typeface="Times New Roman"/>
                <a:cs typeface="Times New Roman"/>
              </a:rPr>
              <a:t>tgaaac</a:t>
            </a:r>
            <a:r>
              <a:rPr lang="en-US" sz="1200" dirty="0">
                <a:latin typeface="Times New Roman"/>
                <a:cs typeface="Times New Roman"/>
              </a:rPr>
              <a:t>) in green boxes represent the target site duplication. Pink boxes represent the inverted repeats (28 </a:t>
            </a:r>
            <a:r>
              <a:rPr lang="en-US" sz="1200" dirty="0" err="1">
                <a:latin typeface="Times New Roman"/>
                <a:cs typeface="Times New Roman"/>
              </a:rPr>
              <a:t>bp</a:t>
            </a:r>
            <a:r>
              <a:rPr lang="en-US" sz="1200" dirty="0">
                <a:latin typeface="Times New Roman"/>
                <a:cs typeface="Times New Roman"/>
              </a:rPr>
              <a:t>). Blue boxes represent base pairs that do not match within the inverted repeats. </a:t>
            </a:r>
            <a:endParaRPr lang="fr-FR" sz="1200" dirty="0">
              <a:latin typeface="Times New Roman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06024" y="735777"/>
            <a:ext cx="6120000" cy="424731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aaatgctttcgacgcgcataaagcgctggcgcaggag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Xcc_23)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ctgttcaagctccgccgcctgatccgcttgccgag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Xcc_22)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ctcgggtttcgggatgtgcttcagatctgcgtcg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Xcc_21)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tabLst>
                <a:tab pos="1890395" algn="l"/>
              </a:tabLst>
            </a:pPr>
            <a:r>
              <a:rPr lang="en-US" sz="900" dirty="0" err="1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</a:t>
            </a:r>
            <a:r>
              <a:rPr lang="en-US" sz="900" dirty="0" err="1">
                <a:solidFill>
                  <a:srgbClr val="FF0000"/>
                </a:solidFill>
                <a:highlight>
                  <a:srgbClr val="00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tgaaac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tgt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cgccgat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taaa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ctgacccac</a:t>
            </a:r>
            <a:endParaRPr lang="en-US" sz="900" dirty="0">
              <a:highlight>
                <a:srgbClr val="FF00FF"/>
              </a:highlight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tabLst>
                <a:tab pos="1890395" algn="l"/>
              </a:tabLst>
            </a:pPr>
            <a:r>
              <a:rPr lang="en-US" sz="900" dirty="0" err="1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agcgccgaagtaaaagt</a:t>
            </a:r>
            <a:endParaRPr lang="en-US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tabLst>
                <a:tab pos="1890395" algn="l"/>
              </a:tabLst>
            </a:pPr>
            <a:endParaRPr lang="en-US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tabLst>
                <a:tab pos="1890395" algn="l"/>
              </a:tabLst>
            </a:pPr>
            <a:r>
              <a:rPr lang="en-US" sz="900" dirty="0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... IS element ... </a:t>
            </a:r>
          </a:p>
          <a:p>
            <a:pPr>
              <a:spcAft>
                <a:spcPts val="0"/>
              </a:spcAft>
              <a:tabLst>
                <a:tab pos="1890395" algn="l"/>
              </a:tabLst>
            </a:pP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tabLst>
                <a:tab pos="1890395" algn="l"/>
              </a:tabLst>
            </a:pPr>
            <a:r>
              <a:rPr lang="fr-FR" sz="900" dirty="0" err="1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tcggcgatccaacgaaaa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tabLst>
                <a:tab pos="1890395" algn="l"/>
              </a:tabLst>
            </a:pPr>
            <a:r>
              <a:rPr lang="en-US" sz="900" dirty="0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gtgggtcag</a:t>
            </a:r>
            <a:r>
              <a:rPr lang="en-US" sz="900" dirty="0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ttta</a:t>
            </a:r>
            <a:r>
              <a:rPr lang="en-US" sz="900" dirty="0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atcggcg</a:t>
            </a:r>
            <a:r>
              <a:rPr lang="en-US" sz="900" dirty="0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aca</a:t>
            </a:r>
            <a:r>
              <a:rPr lang="en-US" sz="900" dirty="0">
                <a:solidFill>
                  <a:srgbClr val="FF0000"/>
                </a:solidFill>
                <a:highlight>
                  <a:srgbClr val="00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cgctgcacggatgcgccaggcggcgaggcgatcat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Xcc_20)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tcgagcgcatcgatgacggtcacccatcccccaatg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Xcc_19)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gtgccaccgacagcgacgcacgtggacctgcagatc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Xcc_18)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ctctctcacgccgcgcgtgcgagatcctgcgtgc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Xcc_17)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gcagactgccgaggccggcatgctggaggggcgcct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Xcc_16)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gggttaacaacgccttgaaacggctttgccgcgacgc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Xcc_15)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acgtcttggacctgggtgtggttgctgagatagtca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Xcc_14)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gccatcatgctttgaatgcgcttacccacggcgaa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Xcc_13)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gcggatatgtgattagacccttttacgactttcag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Xcc_12)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atgtcgaaaacgatggccttgacgtcatcgtctgc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Xcc_11)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ttcgctggcatcggtggatggagccttgcgcttc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Xcc_10)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tcattgaacccaaggaccacttcgcagggcgact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Xcc_9)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ttgaccacatgttctctctgtgggaggaaggcac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Xcc_8)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tgtcgagcgcgcactgctgccgcgatggccggaa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Xcc_7)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ggctgggagcgttacaagtttgagcagcccgtag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Xcc_6)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tggttcagggctggaaagacttggatgcccgcatc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Xcc_5)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ctgactatccctgcataggccacgacctgcgagg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Xcc_4)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aagaagaccagtctgcggcgtcgcggcatcctgggg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Xcc_3)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ctgagttcgtcgccgtcccggtcgtctgacgcgt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u="sng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tcgcgccctca</a:t>
            </a:r>
            <a:r>
              <a:rPr lang="en-US" sz="900" u="sng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catgccatatgcggcgagatcgcacagcagaaggaa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r>
              <a:rPr lang="en-US" sz="900" dirty="0" err="1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u="sng" dirty="0" err="1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 err="1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cgcgccctcacgggcgcgtggattgaaac</a:t>
            </a:r>
            <a:endParaRPr lang="fr-FR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6344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6672</TotalTime>
  <Words>170</Words>
  <Application>Microsoft Macintosh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Malgun Gothic</vt:lpstr>
      <vt:lpstr>Arial</vt:lpstr>
      <vt:lpstr>Calibri</vt:lpstr>
      <vt:lpstr>Calibri Light</vt:lpstr>
      <vt:lpstr>Courier New</vt:lpstr>
      <vt:lpstr>Times New Roman</vt:lpstr>
      <vt:lpstr>Thème Office</vt:lpstr>
      <vt:lpstr>PowerPoint Presentation</vt:lpstr>
    </vt:vector>
  </TitlesOfParts>
  <Company>IRD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Kwanho JEONG</dc:creator>
  <cp:lastModifiedBy>Microsoft Office User</cp:lastModifiedBy>
  <cp:revision>124</cp:revision>
  <cp:lastPrinted>2018-08-27T13:01:04Z</cp:lastPrinted>
  <dcterms:created xsi:type="dcterms:W3CDTF">2018-03-26T14:17:04Z</dcterms:created>
  <dcterms:modified xsi:type="dcterms:W3CDTF">2019-11-04T14:10:41Z</dcterms:modified>
</cp:coreProperties>
</file>