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F66FF"/>
    <a:srgbClr val="9437FF"/>
    <a:srgbClr val="FFFD78"/>
    <a:srgbClr val="FFD579"/>
    <a:srgbClr val="FF7E79"/>
    <a:srgbClr val="008000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8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ZoneTexte 115"/>
          <p:cNvSpPr txBox="1"/>
          <p:nvPr/>
        </p:nvSpPr>
        <p:spPr>
          <a:xfrm>
            <a:off x="1993900" y="3916240"/>
            <a:ext cx="8115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S8. 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 design for PCR amplification of the CRISPR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array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 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amplification of the full-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CRISPR arrays using primers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Leader_fw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Terminator_rev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B, 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amplification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internal regions of the CRISPR arrays using spacer-specific primers. Forward primers are shown as red rectangles with an arrow, reverse primers are represented by blue rectangles with an arrow.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er 8"/>
          <p:cNvGrpSpPr/>
          <p:nvPr/>
        </p:nvGrpSpPr>
        <p:grpSpPr>
          <a:xfrm>
            <a:off x="1993900" y="1014850"/>
            <a:ext cx="8115300" cy="2839600"/>
            <a:chOff x="1993900" y="1014850"/>
            <a:chExt cx="8115300" cy="2839600"/>
          </a:xfrm>
          <a:effectLst/>
        </p:grpSpPr>
        <p:grpSp>
          <p:nvGrpSpPr>
            <p:cNvPr id="118" name="Groupe 117"/>
            <p:cNvGrpSpPr/>
            <p:nvPr/>
          </p:nvGrpSpPr>
          <p:grpSpPr>
            <a:xfrm>
              <a:off x="1993900" y="1014850"/>
              <a:ext cx="8115300" cy="2839600"/>
              <a:chOff x="2070100" y="862450"/>
              <a:chExt cx="8115300" cy="2839600"/>
            </a:xfrm>
          </p:grpSpPr>
          <p:grpSp>
            <p:nvGrpSpPr>
              <p:cNvPr id="112" name="Groupe 111"/>
              <p:cNvGrpSpPr/>
              <p:nvPr/>
            </p:nvGrpSpPr>
            <p:grpSpPr>
              <a:xfrm>
                <a:off x="2954867" y="862451"/>
                <a:ext cx="6736395" cy="1070574"/>
                <a:chOff x="2846917" y="1211701"/>
                <a:chExt cx="6736395" cy="1070574"/>
              </a:xfrm>
            </p:grpSpPr>
            <p:cxnSp>
              <p:nvCxnSpPr>
                <p:cNvPr id="3" name="Connecteur droit 2"/>
                <p:cNvCxnSpPr>
                  <a:endCxn id="6" idx="2"/>
                </p:cNvCxnSpPr>
                <p:nvPr/>
              </p:nvCxnSpPr>
              <p:spPr>
                <a:xfrm>
                  <a:off x="2846917" y="1746250"/>
                  <a:ext cx="6585678" cy="3097"/>
                </a:xfrm>
                <a:prstGeom prst="line">
                  <a:avLst/>
                </a:prstGeom>
                <a:ln w="762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4743361" y="1521136"/>
                  <a:ext cx="3138506" cy="437881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CRISPR </a:t>
                  </a:r>
                  <a:r>
                    <a:rPr lang="fr-FR" sz="1600" dirty="0" err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array</a:t>
                  </a:r>
                  <a:endParaRPr lang="fr-FR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" name="ZoneTexte 1"/>
                <p:cNvSpPr txBox="1"/>
                <p:nvPr/>
              </p:nvSpPr>
              <p:spPr>
                <a:xfrm>
                  <a:off x="2858552" y="1442163"/>
                  <a:ext cx="30143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5’</a:t>
                  </a:r>
                </a:p>
              </p:txBody>
            </p:sp>
            <p:sp>
              <p:nvSpPr>
                <p:cNvPr id="6" name="ZoneTexte 5"/>
                <p:cNvSpPr txBox="1"/>
                <p:nvPr/>
              </p:nvSpPr>
              <p:spPr>
                <a:xfrm>
                  <a:off x="9281877" y="1472348"/>
                  <a:ext cx="30143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3’</a:t>
                  </a:r>
                </a:p>
              </p:txBody>
            </p:sp>
            <p:sp>
              <p:nvSpPr>
                <p:cNvPr id="95" name="Rectangle avec flèche vers la droite 94"/>
                <p:cNvSpPr/>
                <p:nvPr/>
              </p:nvSpPr>
              <p:spPr>
                <a:xfrm>
                  <a:off x="3558330" y="1476668"/>
                  <a:ext cx="689819" cy="219075"/>
                </a:xfrm>
                <a:prstGeom prst="rightArrowCallout">
                  <a:avLst>
                    <a:gd name="adj1" fmla="val 22826"/>
                    <a:gd name="adj2" fmla="val 40217"/>
                    <a:gd name="adj3" fmla="val 57609"/>
                    <a:gd name="adj4" fmla="val 46336"/>
                  </a:avLst>
                </a:prstGeom>
                <a:solidFill>
                  <a:srgbClr val="FF33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6" name="Rectangle avec flèche vers la droite 95"/>
                <p:cNvSpPr/>
                <p:nvPr/>
              </p:nvSpPr>
              <p:spPr>
                <a:xfrm rot="10800000">
                  <a:off x="8377079" y="1782030"/>
                  <a:ext cx="689819" cy="219075"/>
                </a:xfrm>
                <a:prstGeom prst="rightArrowCallout">
                  <a:avLst>
                    <a:gd name="adj1" fmla="val 22826"/>
                    <a:gd name="adj2" fmla="val 40217"/>
                    <a:gd name="adj3" fmla="val 57609"/>
                    <a:gd name="adj4" fmla="val 46336"/>
                  </a:avLst>
                </a:prstGeom>
                <a:solidFill>
                  <a:schemeClr val="accent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4" name="ZoneTexte 93"/>
                <p:cNvSpPr txBox="1"/>
                <p:nvPr/>
              </p:nvSpPr>
              <p:spPr>
                <a:xfrm>
                  <a:off x="3444929" y="1211701"/>
                  <a:ext cx="85311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Leader_fw</a:t>
                  </a:r>
                </a:p>
              </p:txBody>
            </p:sp>
            <p:sp>
              <p:nvSpPr>
                <p:cNvPr id="107" name="ZoneTexte 106"/>
                <p:cNvSpPr txBox="1"/>
                <p:nvPr/>
              </p:nvSpPr>
              <p:spPr>
                <a:xfrm>
                  <a:off x="8301778" y="2005276"/>
                  <a:ext cx="114371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Terminator_rev</a:t>
                  </a:r>
                </a:p>
              </p:txBody>
            </p:sp>
          </p:grpSp>
          <p:grpSp>
            <p:nvGrpSpPr>
              <p:cNvPr id="106" name="Groupe 105"/>
              <p:cNvGrpSpPr/>
              <p:nvPr/>
            </p:nvGrpSpPr>
            <p:grpSpPr>
              <a:xfrm>
                <a:off x="2966501" y="2179340"/>
                <a:ext cx="6716294" cy="1426090"/>
                <a:chOff x="2895599" y="2719090"/>
                <a:chExt cx="6716294" cy="1426090"/>
              </a:xfrm>
            </p:grpSpPr>
            <p:cxnSp>
              <p:nvCxnSpPr>
                <p:cNvPr id="97" name="Connecteur droit 96"/>
                <p:cNvCxnSpPr/>
                <p:nvPr/>
              </p:nvCxnSpPr>
              <p:spPr>
                <a:xfrm>
                  <a:off x="2907248" y="3426004"/>
                  <a:ext cx="6580717" cy="879"/>
                </a:xfrm>
                <a:prstGeom prst="line">
                  <a:avLst/>
                </a:prstGeom>
                <a:ln w="762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Rectangle 97"/>
                <p:cNvSpPr/>
                <p:nvPr/>
              </p:nvSpPr>
              <p:spPr>
                <a:xfrm>
                  <a:off x="4780409" y="3207061"/>
                  <a:ext cx="3138506" cy="437881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CRISPR </a:t>
                  </a:r>
                  <a:r>
                    <a:rPr lang="fr-FR" sz="1600" dirty="0" err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array</a:t>
                  </a:r>
                  <a:endParaRPr lang="fr-FR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" name="ZoneTexte 98"/>
                <p:cNvSpPr txBox="1"/>
                <p:nvPr/>
              </p:nvSpPr>
              <p:spPr>
                <a:xfrm>
                  <a:off x="2895599" y="3102690"/>
                  <a:ext cx="30143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5’</a:t>
                  </a:r>
                </a:p>
              </p:txBody>
            </p:sp>
            <p:sp>
              <p:nvSpPr>
                <p:cNvPr id="100" name="ZoneTexte 99"/>
                <p:cNvSpPr txBox="1"/>
                <p:nvPr/>
              </p:nvSpPr>
              <p:spPr>
                <a:xfrm>
                  <a:off x="9310458" y="3141339"/>
                  <a:ext cx="30143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3’</a:t>
                  </a:r>
                </a:p>
              </p:txBody>
            </p:sp>
            <p:sp>
              <p:nvSpPr>
                <p:cNvPr id="101" name="Rectangle avec flèche vers la droite 100"/>
                <p:cNvSpPr/>
                <p:nvPr/>
              </p:nvSpPr>
              <p:spPr>
                <a:xfrm>
                  <a:off x="4881253" y="2981771"/>
                  <a:ext cx="459097" cy="206788"/>
                </a:xfrm>
                <a:prstGeom prst="rightArrowCallout">
                  <a:avLst>
                    <a:gd name="adj1" fmla="val 22826"/>
                    <a:gd name="adj2" fmla="val 40217"/>
                    <a:gd name="adj3" fmla="val 57609"/>
                    <a:gd name="adj4" fmla="val 46336"/>
                  </a:avLst>
                </a:prstGeom>
                <a:solidFill>
                  <a:srgbClr val="FF33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3" name="Rectangle avec flèche vers la droite 102"/>
                <p:cNvSpPr/>
                <p:nvPr/>
              </p:nvSpPr>
              <p:spPr>
                <a:xfrm>
                  <a:off x="5459103" y="2981771"/>
                  <a:ext cx="459097" cy="206788"/>
                </a:xfrm>
                <a:prstGeom prst="rightArrowCallout">
                  <a:avLst>
                    <a:gd name="adj1" fmla="val 22826"/>
                    <a:gd name="adj2" fmla="val 40217"/>
                    <a:gd name="adj3" fmla="val 57609"/>
                    <a:gd name="adj4" fmla="val 46336"/>
                  </a:avLst>
                </a:prstGeom>
                <a:solidFill>
                  <a:srgbClr val="FF33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4" name="Rectangle avec flèche vers la droite 103"/>
                <p:cNvSpPr/>
                <p:nvPr/>
              </p:nvSpPr>
              <p:spPr>
                <a:xfrm rot="10800000">
                  <a:off x="6187229" y="3664237"/>
                  <a:ext cx="459097" cy="206788"/>
                </a:xfrm>
                <a:prstGeom prst="rightArrowCallout">
                  <a:avLst>
                    <a:gd name="adj1" fmla="val 22826"/>
                    <a:gd name="adj2" fmla="val 40217"/>
                    <a:gd name="adj3" fmla="val 57609"/>
                    <a:gd name="adj4" fmla="val 46336"/>
                  </a:avLst>
                </a:prstGeom>
                <a:solidFill>
                  <a:schemeClr val="accent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5" name="Rectangle avec flèche vers la droite 104"/>
                <p:cNvSpPr/>
                <p:nvPr/>
              </p:nvSpPr>
              <p:spPr>
                <a:xfrm rot="10800000">
                  <a:off x="7300678" y="3668375"/>
                  <a:ext cx="459097" cy="206788"/>
                </a:xfrm>
                <a:prstGeom prst="rightArrowCallout">
                  <a:avLst>
                    <a:gd name="adj1" fmla="val 22826"/>
                    <a:gd name="adj2" fmla="val 40217"/>
                    <a:gd name="adj3" fmla="val 57609"/>
                    <a:gd name="adj4" fmla="val 46336"/>
                  </a:avLst>
                </a:prstGeom>
                <a:solidFill>
                  <a:schemeClr val="accent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8" name="ZoneTexte 107"/>
                <p:cNvSpPr txBox="1"/>
                <p:nvPr/>
              </p:nvSpPr>
              <p:spPr>
                <a:xfrm>
                  <a:off x="4601045" y="2719090"/>
                  <a:ext cx="73930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S#21_fw</a:t>
                  </a:r>
                </a:p>
              </p:txBody>
            </p:sp>
            <p:sp>
              <p:nvSpPr>
                <p:cNvPr id="109" name="ZoneTexte 108"/>
                <p:cNvSpPr txBox="1"/>
                <p:nvPr/>
              </p:nvSpPr>
              <p:spPr>
                <a:xfrm>
                  <a:off x="5340350" y="2719090"/>
                  <a:ext cx="73930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S#19_fw</a:t>
                  </a:r>
                </a:p>
              </p:txBody>
            </p:sp>
            <p:sp>
              <p:nvSpPr>
                <p:cNvPr id="110" name="ZoneTexte 109"/>
                <p:cNvSpPr txBox="1"/>
                <p:nvPr/>
              </p:nvSpPr>
              <p:spPr>
                <a:xfrm>
                  <a:off x="6133888" y="3863621"/>
                  <a:ext cx="77457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S#18_rev</a:t>
                  </a:r>
                </a:p>
              </p:txBody>
            </p:sp>
            <p:sp>
              <p:nvSpPr>
                <p:cNvPr id="111" name="ZoneTexte 110"/>
                <p:cNvSpPr txBox="1"/>
                <p:nvPr/>
              </p:nvSpPr>
              <p:spPr>
                <a:xfrm>
                  <a:off x="7300677" y="3868181"/>
                  <a:ext cx="77457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S#02_rev</a:t>
                  </a:r>
                </a:p>
              </p:txBody>
            </p:sp>
          </p:grpSp>
          <p:sp>
            <p:nvSpPr>
              <p:cNvPr id="114" name="Rectangle 113"/>
              <p:cNvSpPr/>
              <p:nvPr/>
            </p:nvSpPr>
            <p:spPr>
              <a:xfrm>
                <a:off x="2070100" y="862450"/>
                <a:ext cx="8115300" cy="28396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9" name="ZoneTexte 28"/>
            <p:cNvSpPr txBox="1"/>
            <p:nvPr/>
          </p:nvSpPr>
          <p:spPr>
            <a:xfrm>
              <a:off x="2049140" y="1073682"/>
              <a:ext cx="57552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2068059" y="2683423"/>
              <a:ext cx="49923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b="1" dirty="0">
                  <a:latin typeface="Times New Roman"/>
                  <a:cs typeface="Times New Roman"/>
                </a:rPr>
                <a:t>(B)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64188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59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119</cp:revision>
  <cp:lastPrinted>2018-08-27T13:01:04Z</cp:lastPrinted>
  <dcterms:created xsi:type="dcterms:W3CDTF">2018-03-26T14:17:04Z</dcterms:created>
  <dcterms:modified xsi:type="dcterms:W3CDTF">2019-10-09T15:01:09Z</dcterms:modified>
</cp:coreProperties>
</file>