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uis Miguel Rodriguez Rojas" initials="" lastIdx="7" clrIdx="0"/>
  <p:cmAuthor id="1" name="Kwanho Jeong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AD8"/>
    <a:srgbClr val="FF66FF"/>
    <a:srgbClr val="9437FF"/>
    <a:srgbClr val="FFFD78"/>
    <a:srgbClr val="FFD579"/>
    <a:srgbClr val="FF7E79"/>
    <a:srgbClr val="008000"/>
    <a:srgbClr val="FF3300"/>
    <a:srgbClr val="FF0000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31" autoAdjust="0"/>
    <p:restoredTop sz="94660"/>
  </p:normalViewPr>
  <p:slideViewPr>
    <p:cSldViewPr snapToGrid="0">
      <p:cViewPr varScale="1">
        <p:scale>
          <a:sx n="146" d="100"/>
          <a:sy n="146" d="100"/>
        </p:scale>
        <p:origin x="168" y="4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7D9BDA-C7E9-8B41-9786-0430BC53980E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036F3-367B-5C45-AB7C-27BFD8CC370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7627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4524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2746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7821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578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2940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8712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2479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6241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834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054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6217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313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ZoneTexte 66"/>
          <p:cNvSpPr txBox="1"/>
          <p:nvPr/>
        </p:nvSpPr>
        <p:spPr>
          <a:xfrm>
            <a:off x="2537261" y="5361590"/>
            <a:ext cx="43292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Times New Roman"/>
                <a:cs typeface="Times New Roman"/>
              </a:rPr>
              <a:t>Figure S1</a:t>
            </a:r>
            <a:r>
              <a:rPr lang="en-US" sz="1200" dirty="0">
                <a:latin typeface="Times New Roman"/>
                <a:cs typeface="Times New Roman"/>
              </a:rPr>
              <a:t>: </a:t>
            </a:r>
            <a:r>
              <a:rPr lang="en-US" sz="1200" b="1" dirty="0">
                <a:latin typeface="Times New Roman"/>
                <a:cs typeface="Times New Roman"/>
              </a:rPr>
              <a:t>PCR </a:t>
            </a:r>
            <a:r>
              <a:rPr lang="en-US" sz="1200" b="1" dirty="0" err="1">
                <a:latin typeface="Times New Roman"/>
                <a:cs typeface="Times New Roman"/>
              </a:rPr>
              <a:t>amplific</a:t>
            </a:r>
            <a:r>
              <a:rPr lang="en-GB" sz="1200" b="1" dirty="0" err="1">
                <a:latin typeface="Times New Roman"/>
                <a:cs typeface="Times New Roman"/>
              </a:rPr>
              <a:t>ation</a:t>
            </a:r>
            <a:r>
              <a:rPr lang="en-GB" sz="1200" b="1" dirty="0">
                <a:latin typeface="Times New Roman"/>
                <a:cs typeface="Times New Roman"/>
              </a:rPr>
              <a:t> of a 220-bp </a:t>
            </a:r>
            <a:r>
              <a:rPr lang="en-GB" sz="1200" b="1" i="1" dirty="0">
                <a:latin typeface="Times New Roman"/>
                <a:cs typeface="Times New Roman"/>
              </a:rPr>
              <a:t>cas1</a:t>
            </a:r>
            <a:r>
              <a:rPr lang="en-GB" sz="1200" b="1" dirty="0">
                <a:latin typeface="Times New Roman"/>
                <a:cs typeface="Times New Roman"/>
              </a:rPr>
              <a:t> gene fragment from strains of </a:t>
            </a:r>
            <a:r>
              <a:rPr lang="en-GB" sz="1200" b="1" i="1" dirty="0">
                <a:latin typeface="Times New Roman"/>
                <a:cs typeface="Times New Roman"/>
              </a:rPr>
              <a:t>X. </a:t>
            </a:r>
            <a:r>
              <a:rPr lang="en-GB" sz="1200" b="1" i="1" dirty="0" err="1">
                <a:latin typeface="Times New Roman"/>
                <a:cs typeface="Times New Roman"/>
              </a:rPr>
              <a:t>citri</a:t>
            </a:r>
            <a:r>
              <a:rPr lang="en-GB" sz="1200" b="1" dirty="0">
                <a:latin typeface="Times New Roman"/>
                <a:cs typeface="Times New Roman"/>
              </a:rPr>
              <a:t> </a:t>
            </a:r>
            <a:r>
              <a:rPr lang="en-GB" sz="1200" b="1" dirty="0" err="1">
                <a:latin typeface="Times New Roman"/>
                <a:cs typeface="Times New Roman"/>
              </a:rPr>
              <a:t>pv</a:t>
            </a:r>
            <a:r>
              <a:rPr lang="en-GB" sz="1200" b="1" dirty="0">
                <a:latin typeface="Times New Roman"/>
                <a:cs typeface="Times New Roman"/>
              </a:rPr>
              <a:t>. </a:t>
            </a:r>
            <a:r>
              <a:rPr lang="en-GB" sz="1200" b="1" i="1" dirty="0" err="1">
                <a:latin typeface="Times New Roman"/>
                <a:cs typeface="Times New Roman"/>
              </a:rPr>
              <a:t>citri</a:t>
            </a:r>
            <a:r>
              <a:rPr lang="en-GB" sz="1200" b="1" dirty="0">
                <a:latin typeface="Times New Roman"/>
                <a:cs typeface="Times New Roman"/>
              </a:rPr>
              <a:t>.</a:t>
            </a:r>
            <a:r>
              <a:rPr lang="en-GB" sz="1200" dirty="0">
                <a:latin typeface="Times New Roman"/>
                <a:cs typeface="Times New Roman"/>
              </a:rPr>
              <a:t> M, molecular weight marker (1-kb ladder, Promega); n, negative control (PCR reaction without template DNA). A, strains no. 1-22 of Table 3; B, strains no. 23-44 of Table 3; C, strains no. 45-57 of Table</a:t>
            </a:r>
            <a:r>
              <a:rPr lang="en-GB" sz="1200">
                <a:latin typeface="Times New Roman"/>
                <a:cs typeface="Times New Roman"/>
              </a:rPr>
              <a:t> 3. </a:t>
            </a:r>
            <a:r>
              <a:rPr lang="en-GB" sz="1200" dirty="0">
                <a:latin typeface="Times New Roman"/>
                <a:cs typeface="Times New Roman"/>
              </a:rPr>
              <a:t>The red box indicates</a:t>
            </a:r>
            <a:r>
              <a:rPr lang="en-GB" sz="1200" i="1" dirty="0">
                <a:latin typeface="Times New Roman"/>
                <a:cs typeface="Times New Roman"/>
              </a:rPr>
              <a:t> X. </a:t>
            </a:r>
            <a:r>
              <a:rPr lang="en-GB" sz="1200" i="1" dirty="0" err="1">
                <a:latin typeface="Times New Roman"/>
                <a:cs typeface="Times New Roman"/>
              </a:rPr>
              <a:t>citri</a:t>
            </a:r>
            <a:r>
              <a:rPr lang="en-GB" sz="1200" i="1" dirty="0">
                <a:latin typeface="Times New Roman"/>
                <a:cs typeface="Times New Roman"/>
              </a:rPr>
              <a:t> </a:t>
            </a:r>
            <a:r>
              <a:rPr lang="en-GB" sz="1200" dirty="0" err="1">
                <a:latin typeface="Times New Roman"/>
                <a:cs typeface="Times New Roman"/>
              </a:rPr>
              <a:t>pv</a:t>
            </a:r>
            <a:r>
              <a:rPr lang="en-GB" sz="1200" dirty="0">
                <a:latin typeface="Times New Roman"/>
                <a:cs typeface="Times New Roman"/>
              </a:rPr>
              <a:t>.</a:t>
            </a:r>
            <a:r>
              <a:rPr lang="en-GB" sz="1200" i="1" dirty="0">
                <a:latin typeface="Times New Roman"/>
                <a:cs typeface="Times New Roman"/>
              </a:rPr>
              <a:t> </a:t>
            </a:r>
            <a:r>
              <a:rPr lang="en-GB" sz="1200" i="1" dirty="0" err="1">
                <a:latin typeface="Times New Roman"/>
                <a:cs typeface="Times New Roman"/>
              </a:rPr>
              <a:t>bilvae</a:t>
            </a:r>
            <a:r>
              <a:rPr lang="en-GB" sz="1200" dirty="0">
                <a:latin typeface="Times New Roman"/>
                <a:cs typeface="Times New Roman"/>
              </a:rPr>
              <a:t> strain NCPPB 3213.</a:t>
            </a:r>
            <a:r>
              <a:rPr lang="fr-FR" sz="1200" dirty="0">
                <a:latin typeface="Times New Roman"/>
                <a:cs typeface="Times New Roman"/>
              </a:rPr>
              <a:t> </a:t>
            </a:r>
          </a:p>
        </p:txBody>
      </p:sp>
      <p:grpSp>
        <p:nvGrpSpPr>
          <p:cNvPr id="2" name="Grouper 1"/>
          <p:cNvGrpSpPr/>
          <p:nvPr/>
        </p:nvGrpSpPr>
        <p:grpSpPr>
          <a:xfrm>
            <a:off x="2254251" y="330170"/>
            <a:ext cx="5113866" cy="5118133"/>
            <a:chOff x="2254251" y="330170"/>
            <a:chExt cx="5113866" cy="5118133"/>
          </a:xfrm>
        </p:grpSpPr>
        <p:grpSp>
          <p:nvGrpSpPr>
            <p:cNvPr id="64" name="Grouper 63"/>
            <p:cNvGrpSpPr/>
            <p:nvPr/>
          </p:nvGrpSpPr>
          <p:grpSpPr>
            <a:xfrm>
              <a:off x="2254251" y="330170"/>
              <a:ext cx="5113866" cy="5118133"/>
              <a:chOff x="491068" y="135433"/>
              <a:chExt cx="5113866" cy="5118133"/>
            </a:xfrm>
          </p:grpSpPr>
          <p:pic>
            <p:nvPicPr>
              <p:cNvPr id="6" name="Image 5" descr="CRISPR_Cas1_XCC(45-57).pdf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130" t="22099" r="10315" b="46198"/>
              <a:stretch/>
            </p:blipFill>
            <p:spPr>
              <a:xfrm>
                <a:off x="1158240" y="3830319"/>
                <a:ext cx="4185920" cy="1173901"/>
              </a:xfrm>
              <a:prstGeom prst="rect">
                <a:avLst/>
              </a:prstGeom>
            </p:spPr>
          </p:pic>
          <p:sp>
            <p:nvSpPr>
              <p:cNvPr id="8" name="Rectangle 7"/>
              <p:cNvSpPr/>
              <p:nvPr/>
            </p:nvSpPr>
            <p:spPr>
              <a:xfrm>
                <a:off x="491068" y="2709332"/>
                <a:ext cx="5113866" cy="6096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12" name="Image 11" descr="CRISPR_Cas1_XCC(1-22).pdf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445" t="20247" r="15185" b="38395"/>
              <a:stretch/>
            </p:blipFill>
            <p:spPr>
              <a:xfrm rot="21540000">
                <a:off x="1158691" y="445890"/>
                <a:ext cx="3859699" cy="1701316"/>
              </a:xfrm>
              <a:prstGeom prst="rect">
                <a:avLst/>
              </a:prstGeom>
            </p:spPr>
          </p:pic>
          <p:sp>
            <p:nvSpPr>
              <p:cNvPr id="15" name="Rectangle 14"/>
              <p:cNvSpPr/>
              <p:nvPr/>
            </p:nvSpPr>
            <p:spPr>
              <a:xfrm>
                <a:off x="5012267" y="389466"/>
                <a:ext cx="491066" cy="1752600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863599" y="524932"/>
                <a:ext cx="338667" cy="1601259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>
                    <a:solidFill>
                      <a:srgbClr val="000000"/>
                    </a:solidFill>
                  </a:ln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11201" y="186263"/>
                <a:ext cx="4555066" cy="355603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1007536" y="143937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M</a:t>
                </a: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1168403" y="143931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1</a:t>
                </a: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1329270" y="143925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2</a:t>
                </a: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490137" y="143919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3</a:t>
                </a: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1651004" y="143913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4</a:t>
                </a: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803404" y="143907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5</a:t>
                </a: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2040469" y="135433"/>
                <a:ext cx="2412995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--------------------------------------------------</a:t>
                </a: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4673606" y="143899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n</a:t>
                </a: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4182538" y="143917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20</a:t>
                </a: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4351872" y="143911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21</a:t>
                </a: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4512739" y="143905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22</a:t>
                </a: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718611" y="1672166"/>
                <a:ext cx="618064" cy="4497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800" dirty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250 bp</a:t>
                </a:r>
              </a:p>
            </p:txBody>
          </p:sp>
          <p:pic>
            <p:nvPicPr>
              <p:cNvPr id="29" name="Image 28" descr="CRISPR_Cas1_XCC(23-44).pdf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981" t="25555" r="15926" b="44321"/>
              <a:stretch/>
            </p:blipFill>
            <p:spPr>
              <a:xfrm>
                <a:off x="1159931" y="2311399"/>
                <a:ext cx="3833376" cy="1388533"/>
              </a:xfrm>
              <a:prstGeom prst="rect">
                <a:avLst/>
              </a:prstGeom>
            </p:spPr>
          </p:pic>
          <p:sp>
            <p:nvSpPr>
              <p:cNvPr id="41" name="Rectangle 40"/>
              <p:cNvSpPr/>
              <p:nvPr/>
            </p:nvSpPr>
            <p:spPr>
              <a:xfrm>
                <a:off x="863600" y="2226732"/>
                <a:ext cx="338667" cy="1601259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>
                    <a:solidFill>
                      <a:srgbClr val="000000"/>
                    </a:solidFill>
                  </a:ln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745068" y="2108197"/>
                <a:ext cx="4555066" cy="228604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007535" y="1930408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M</a:t>
                </a: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168402" y="1930402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23</a:t>
                </a: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329269" y="1930396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24</a:t>
                </a: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490136" y="1930390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25</a:t>
                </a: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1651003" y="1930384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26</a:t>
                </a: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1803403" y="1930378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27</a:t>
                </a: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2040468" y="1921904"/>
                <a:ext cx="2412995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--------------------------------------------------</a:t>
                </a: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4648204" y="1930370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n</a:t>
                </a: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4174070" y="1930388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42</a:t>
                </a: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4334937" y="1930382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43</a:t>
                </a: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4495804" y="1930376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44</a:t>
                </a: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718611" y="3306237"/>
                <a:ext cx="618064" cy="4497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800" dirty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250 bp</a:t>
                </a:r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857250" y="3699932"/>
                <a:ext cx="338667" cy="1361017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>
                    <a:solidFill>
                      <a:srgbClr val="000000"/>
                    </a:solidFill>
                  </a:ln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3556000" y="3702050"/>
                <a:ext cx="1934633" cy="155151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762002" y="3674528"/>
                <a:ext cx="4711698" cy="228604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783168" y="3652517"/>
                <a:ext cx="4696882" cy="228604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1007535" y="3546677"/>
                <a:ext cx="524933" cy="50380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M</a:t>
                </a: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1168402" y="3546671"/>
                <a:ext cx="524933" cy="50380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45</a:t>
                </a: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1322919" y="3546665"/>
                <a:ext cx="524933" cy="50380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46</a:t>
                </a: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1483786" y="3546659"/>
                <a:ext cx="524933" cy="50380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47</a:t>
                </a: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1703919" y="3538173"/>
                <a:ext cx="1483781" cy="50380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---------------------------</a:t>
                </a:r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2878670" y="3553007"/>
                <a:ext cx="524933" cy="50380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56</a:t>
                </a: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3043770" y="3553007"/>
                <a:ext cx="524933" cy="50380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57</a:t>
                </a:r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3200404" y="3505170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n</a:t>
                </a:r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806450" y="4998717"/>
                <a:ext cx="4362450" cy="228604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724961" y="4658787"/>
                <a:ext cx="618064" cy="4497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800" dirty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250 bp</a:t>
                </a:r>
              </a:p>
            </p:txBody>
          </p:sp>
        </p:grpSp>
        <p:sp>
          <p:nvSpPr>
            <p:cNvPr id="66" name="Rectangle 65"/>
            <p:cNvSpPr/>
            <p:nvPr/>
          </p:nvSpPr>
          <p:spPr>
            <a:xfrm>
              <a:off x="2537883" y="537637"/>
              <a:ext cx="4311650" cy="472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2448979" y="524945"/>
              <a:ext cx="524933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100" b="1" dirty="0">
                  <a:solidFill>
                    <a:srgbClr val="FFFFFF"/>
                  </a:solidFill>
                  <a:latin typeface="Times New Roman"/>
                  <a:cs typeface="Times New Roman"/>
                </a:rPr>
                <a:t>A</a:t>
              </a: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2457442" y="2336812"/>
              <a:ext cx="524933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100" b="1" dirty="0">
                  <a:solidFill>
                    <a:srgbClr val="FFFFFF"/>
                  </a:solidFill>
                  <a:latin typeface="Times New Roman"/>
                  <a:cs typeface="Times New Roman"/>
                </a:rPr>
                <a:t>B</a:t>
              </a: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2448975" y="3894676"/>
              <a:ext cx="524933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100" b="1" dirty="0">
                  <a:solidFill>
                    <a:srgbClr val="FFFFFF"/>
                  </a:solidFill>
                  <a:latin typeface="Times New Roman"/>
                  <a:cs typeface="Times New Roman"/>
                </a:rPr>
                <a:t>C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3132666" y="759887"/>
              <a:ext cx="141817" cy="151765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31410042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6577</TotalTime>
  <Words>40</Words>
  <Application>Microsoft Macintosh PowerPoint</Application>
  <PresentationFormat>Widescreen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Thème Office</vt:lpstr>
      <vt:lpstr>PowerPoint Presentation</vt:lpstr>
    </vt:vector>
  </TitlesOfParts>
  <Company>IRD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Kwanho JEONG</dc:creator>
  <cp:lastModifiedBy>Microsoft Office User</cp:lastModifiedBy>
  <cp:revision>118</cp:revision>
  <cp:lastPrinted>2018-08-27T13:01:04Z</cp:lastPrinted>
  <dcterms:created xsi:type="dcterms:W3CDTF">2018-03-26T14:17:04Z</dcterms:created>
  <dcterms:modified xsi:type="dcterms:W3CDTF">2019-11-04T11:23:00Z</dcterms:modified>
</cp:coreProperties>
</file>