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21163" y="4775413"/>
            <a:ext cx="6104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latin typeface="Times New Roman"/>
                <a:cs typeface="Times New Roman"/>
              </a:rPr>
              <a:t>Figure S5. Structure of the CRISPR </a:t>
            </a:r>
            <a:r>
              <a:rPr lang="fr-FR" sz="1200" b="1" dirty="0" err="1">
                <a:latin typeface="Times New Roman"/>
                <a:cs typeface="Times New Roman"/>
              </a:rPr>
              <a:t>array</a:t>
            </a:r>
            <a:r>
              <a:rPr lang="fr-FR" sz="1200" b="1" dirty="0">
                <a:latin typeface="Times New Roman"/>
                <a:cs typeface="Times New Roman"/>
              </a:rPr>
              <a:t>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strain</a:t>
            </a:r>
            <a:r>
              <a:rPr lang="fr-FR" sz="1200" b="1" dirty="0">
                <a:latin typeface="Times New Roman"/>
                <a:cs typeface="Times New Roman"/>
              </a:rPr>
              <a:t> LG097. </a:t>
            </a:r>
            <a:r>
              <a:rPr lang="fr-FR" sz="1200" dirty="0" err="1">
                <a:latin typeface="Times New Roman"/>
                <a:cs typeface="Times New Roman"/>
              </a:rPr>
              <a:t>Red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characters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indicate</a:t>
            </a:r>
            <a:r>
              <a:rPr lang="fr-FR" sz="1200" dirty="0">
                <a:latin typeface="Times New Roman"/>
                <a:cs typeface="Times New Roman"/>
              </a:rPr>
              <a:t> direct </a:t>
            </a:r>
            <a:r>
              <a:rPr lang="fr-FR" sz="1200" dirty="0" err="1">
                <a:latin typeface="Times New Roman"/>
                <a:cs typeface="Times New Roman"/>
              </a:rPr>
              <a:t>repeat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sequences</a:t>
            </a:r>
            <a:r>
              <a:rPr lang="fr-FR" sz="1200" dirty="0">
                <a:latin typeface="Times New Roman"/>
                <a:cs typeface="Times New Roman"/>
              </a:rPr>
              <a:t>. Blue </a:t>
            </a:r>
            <a:r>
              <a:rPr lang="fr-FR" sz="1200" dirty="0" err="1">
                <a:latin typeface="Times New Roman"/>
                <a:cs typeface="Times New Roman"/>
              </a:rPr>
              <a:t>characters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indicate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spacer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  <a:r>
              <a:rPr lang="fr-FR" sz="1200" dirty="0" err="1">
                <a:latin typeface="Times New Roman"/>
                <a:cs typeface="Times New Roman"/>
              </a:rPr>
              <a:t>sequences</a:t>
            </a:r>
            <a:r>
              <a:rPr lang="fr-FR" sz="1200" dirty="0">
                <a:latin typeface="Times New Roman"/>
                <a:cs typeface="Times New Roman"/>
              </a:rPr>
              <a:t>. </a:t>
            </a:r>
            <a:r>
              <a:rPr lang="fr-FR" sz="1200" dirty="0" err="1">
                <a:latin typeface="Times New Roman"/>
                <a:cs typeface="Times New Roman"/>
              </a:rPr>
              <a:t>Spacer</a:t>
            </a:r>
            <a:r>
              <a:rPr lang="fr-FR" sz="1200" dirty="0">
                <a:latin typeface="Times New Roman"/>
                <a:cs typeface="Times New Roman"/>
              </a:rPr>
              <a:t> Xcc_18*, 4 </a:t>
            </a:r>
            <a:r>
              <a:rPr lang="fr-FR" sz="1200" dirty="0" err="1">
                <a:latin typeface="Times New Roman"/>
                <a:cs typeface="Times New Roman"/>
              </a:rPr>
              <a:t>bp</a:t>
            </a:r>
            <a:r>
              <a:rPr lang="fr-FR" sz="1200" dirty="0">
                <a:latin typeface="Times New Roman"/>
                <a:cs typeface="Times New Roman"/>
              </a:rPr>
              <a:t>, </a:t>
            </a:r>
            <a:r>
              <a:rPr lang="fr-FR" sz="1200" dirty="0" err="1">
                <a:latin typeface="Times New Roman"/>
                <a:cs typeface="Times New Roman"/>
              </a:rPr>
              <a:t>indicated</a:t>
            </a:r>
            <a:r>
              <a:rPr lang="fr-FR" sz="1200" dirty="0">
                <a:latin typeface="Times New Roman"/>
                <a:cs typeface="Times New Roman"/>
              </a:rPr>
              <a:t> by </a:t>
            </a:r>
            <a:r>
              <a:rPr lang="fr-FR" sz="1200" dirty="0" err="1">
                <a:latin typeface="Times New Roman"/>
                <a:cs typeface="Times New Roman"/>
              </a:rPr>
              <a:t>dashes</a:t>
            </a:r>
            <a:r>
              <a:rPr lang="fr-FR" sz="1200" dirty="0">
                <a:latin typeface="Times New Roman"/>
                <a:cs typeface="Times New Roman"/>
              </a:rPr>
              <a:t>, are </a:t>
            </a:r>
            <a:r>
              <a:rPr lang="fr-FR" sz="1200" dirty="0" err="1">
                <a:latin typeface="Times New Roman"/>
                <a:cs typeface="Times New Roman"/>
              </a:rPr>
              <a:t>deleted</a:t>
            </a:r>
            <a:r>
              <a:rPr lang="fr-FR" sz="1200" dirty="0">
                <a:latin typeface="Times New Roman"/>
                <a:cs typeface="Times New Roman"/>
              </a:rPr>
              <a:t> due to the IS </a:t>
            </a:r>
            <a:r>
              <a:rPr lang="fr-FR" sz="1200" dirty="0" err="1">
                <a:latin typeface="Times New Roman"/>
                <a:cs typeface="Times New Roman"/>
              </a:rPr>
              <a:t>element</a:t>
            </a:r>
            <a:r>
              <a:rPr lang="fr-FR" sz="1200" dirty="0">
                <a:latin typeface="Times New Roman"/>
                <a:cs typeface="Times New Roman"/>
              </a:rPr>
              <a:t> insertion.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2121674" y="998635"/>
            <a:ext cx="6004409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agatttttgcagtccgcgcattgcccgtgttttagcaacgatggcaaacacttatgctaagggggg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gtgccaccgacagcgacgcacgtggacctgca----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Xcc_18*)</a:t>
            </a:r>
          </a:p>
          <a:p>
            <a:endParaRPr lang="en-US" sz="900" dirty="0">
              <a:highlight>
                <a:srgbClr val="FFFF00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... IS element ...</a:t>
            </a:r>
          </a:p>
          <a:p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 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acgtcttggacctgggtgtggttgctgagatagtca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latin typeface="Courier New" panose="02070309020205020404" pitchFamily="49" charset="0"/>
                <a:ea typeface="Gulim"/>
                <a:cs typeface="Courier New" panose="02070309020205020404" pitchFamily="49" charset="0"/>
              </a:rPr>
              <a:t>ggcgcgccctcagcagcgcgtgataggcatgaccttttttccggt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3911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54</Words>
  <Application>Microsoft Macintosh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Gulim</vt:lpstr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117</cp:revision>
  <cp:lastPrinted>2018-08-27T13:01:04Z</cp:lastPrinted>
  <dcterms:created xsi:type="dcterms:W3CDTF">2018-03-26T14:17:04Z</dcterms:created>
  <dcterms:modified xsi:type="dcterms:W3CDTF">2019-10-09T14:58:10Z</dcterms:modified>
</cp:coreProperties>
</file>