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70395" y="5514427"/>
            <a:ext cx="67764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/>
                <a:cs typeface="Times New Roman"/>
              </a:rPr>
              <a:t>Figure S3. </a:t>
            </a:r>
            <a:r>
              <a:rPr lang="fr-FR" sz="1200" b="1" dirty="0">
                <a:latin typeface="Times New Roman"/>
                <a:cs typeface="Times New Roman"/>
              </a:rPr>
              <a:t>Structure of the CRISPR </a:t>
            </a:r>
            <a:r>
              <a:rPr lang="fr-FR" sz="1200" b="1" dirty="0" err="1">
                <a:latin typeface="Times New Roman"/>
                <a:cs typeface="Times New Roman"/>
              </a:rPr>
              <a:t>array</a:t>
            </a:r>
            <a:r>
              <a:rPr lang="fr-FR" sz="1200" b="1" dirty="0">
                <a:latin typeface="Times New Roman"/>
                <a:cs typeface="Times New Roman"/>
              </a:rPr>
              <a:t> of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strain</a:t>
            </a:r>
            <a:r>
              <a:rPr lang="fr-FR" sz="1200" b="1" dirty="0">
                <a:latin typeface="Times New Roman"/>
                <a:cs typeface="Times New Roman"/>
              </a:rPr>
              <a:t> NCPPB 3608. </a:t>
            </a:r>
            <a:r>
              <a:rPr lang="en-US" sz="1200" dirty="0">
                <a:latin typeface="Times New Roman"/>
                <a:cs typeface="Times New Roman"/>
              </a:rPr>
              <a:t>Red characters indicate direct repeat sequences. Blue characters indicate spacer sequences. 6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 (</a:t>
            </a:r>
            <a:r>
              <a:rPr lang="en-US" sz="1200" dirty="0" err="1">
                <a:latin typeface="Times New Roman"/>
                <a:cs typeface="Times New Roman"/>
              </a:rPr>
              <a:t>tgaaac</a:t>
            </a:r>
            <a:r>
              <a:rPr lang="en-US" sz="1200" dirty="0">
                <a:latin typeface="Times New Roman"/>
                <a:cs typeface="Times New Roman"/>
              </a:rPr>
              <a:t>) in green boxes represent the target site duplication. Pink boxes represent the inverted repeats (28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). Blue boxes represent base pairs that do not match within the inverted repeats. </a:t>
            </a:r>
            <a:endParaRPr lang="fr-FR" sz="1200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7004" y="557361"/>
            <a:ext cx="6691223" cy="49398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cgcgaaccccaagcgccccataaaaaccgggcaggttcgcagtctcctcaagcaactgatttgcaaaaaaaaaaataaatacatagcggattcacggggtccgcatgacgacttctcgactgcttttttcagcaagtccgcgcaattgcccgtgttttagcaacgatggcaaacacttatgctaagggggg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aaatgctttcgacgcgcataaagcgctggcgcaggag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Xcc_23)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ctgttcaagctccgccgcctgatccgcttgccgag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Xcc_22)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ctcgggtttcgggatgtgcttcagatctgcgtcg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</a:t>
            </a:r>
            <a:r>
              <a:rPr lang="en-US" sz="9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cgccgat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taaa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ctgacccac</a:t>
            </a: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agcgccgaagt</a:t>
            </a:r>
          </a:p>
          <a:p>
            <a:pPr>
              <a:spcAft>
                <a:spcPts val="0"/>
              </a:spcAft>
              <a:tabLst>
                <a:tab pos="1890395" algn="l"/>
              </a:tabLst>
            </a:pPr>
            <a:endParaRPr lang="en-US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... IS element ... </a:t>
            </a:r>
          </a:p>
          <a:p>
            <a:pPr>
              <a:spcAft>
                <a:spcPts val="0"/>
              </a:spcAft>
              <a:tabLst>
                <a:tab pos="1890395" algn="l"/>
              </a:tabLst>
            </a:pP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  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ccaacgaaaa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gtgggtcag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ttta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atcggcg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aca</a:t>
            </a:r>
            <a:r>
              <a:rPr lang="en-US" sz="900" dirty="0"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cgctgcacggatgcgccaggcggcgaggcgatcat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tcgagcgcatcgatgacggtcacccatcccccaatg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Xcc_19)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gtgccaccgacagcgacgcacgtggacctgcagatc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ctctctcacgccgcgcgtgcgagatcctgcgtgc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gcagactgccgaggccggcatgctggaggggcgcct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gggttaacaacgccttgaaacggctttgccgcgacgc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acgtcttggacctgggtgtggttgctgagatagtca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gccatcatgctttgaatgcgcttacccacggcgaa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gcggatatgtgattagacccttttacgactttcag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atgtcgaaaacgatggccttgacgtcatcgtctgc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ttcgctggcatcggtggatggagccttgcgcttc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tcattgaacccaaggaccacttcgcagggcgact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ttgaccacatgttctctctgtgggaggaaggcac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tgtcgagcgcgcactgctgccgcgatggccggaa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ggctgggagcgttacaagtttgagcagcccgtag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tggttcagggctggaaagacttggatgcccgcatc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ctgactatccctgcataggccacgacctgcgagg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aagaagaccagtctgcggcgtcgcggcatcctgggg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ctgagttcgtcgccgtcccggtcgtctgacgcgt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0000FF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tcgcgccctca</a:t>
            </a:r>
            <a:r>
              <a:rPr lang="en-US" sz="900" dirty="0">
                <a:solidFill>
                  <a:srgbClr val="0000FF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catgccatatgcggcgagatcgcacagcagaaggaa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>
                <a:solidFill>
                  <a:srgbClr val="0000FF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cgcgccctcacgggcgcgtggattgaaac</a:t>
            </a: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tttaaactcgccccgccagccggacgctgacgaggtgcaggttggacatgcttgaggcctgcgtatggcaaagatcaatacgcacgcagatcaaaaattgggctccgtccatcaacgcttgagaaccattatttgacgatgatggtctgaggcgtgcctgcaggcttgccgtccaccatgacctgcgcggtgtaggtgccggccggccagccatcgggcttgctgaagctcaggttggtggtttcggcaccggtggtgttcaacgtcgcgttctgttcgccagccacctggccatcctggtaggtcagctttgccgacacggccacgttgctcgcgctgccgtccgtcttgaccgagacgatgatggtgtctttgctgccgacactggtcgccggggtcaccgtcttgtcggctgcggcctgggtgccgacggccacactggacaccgtcactgcgctacccgtggcagcaccgccatcggtgctggccgcaccggtt</a:t>
            </a:r>
            <a:endParaRPr lang="fr-FR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6344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28</Words>
  <Application>Microsoft Macintosh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Courier New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117</cp:revision>
  <cp:lastPrinted>2018-08-27T13:01:04Z</cp:lastPrinted>
  <dcterms:created xsi:type="dcterms:W3CDTF">2018-03-26T14:17:04Z</dcterms:created>
  <dcterms:modified xsi:type="dcterms:W3CDTF">2019-10-09T14:57:26Z</dcterms:modified>
</cp:coreProperties>
</file>