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/>
          <p:cNvSpPr txBox="1"/>
          <p:nvPr/>
        </p:nvSpPr>
        <p:spPr>
          <a:xfrm>
            <a:off x="2537261" y="5361590"/>
            <a:ext cx="4329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S1</a:t>
            </a:r>
            <a:r>
              <a:rPr lang="en-US" sz="1200" dirty="0">
                <a:latin typeface="Times New Roman"/>
                <a:cs typeface="Times New Roman"/>
              </a:rPr>
              <a:t>: </a:t>
            </a:r>
            <a:r>
              <a:rPr lang="en-US" sz="1200" b="1" dirty="0">
                <a:latin typeface="Times New Roman"/>
                <a:cs typeface="Times New Roman"/>
              </a:rPr>
              <a:t>PCR </a:t>
            </a:r>
            <a:r>
              <a:rPr lang="en-US" sz="1200" b="1" dirty="0" err="1">
                <a:latin typeface="Times New Roman"/>
                <a:cs typeface="Times New Roman"/>
              </a:rPr>
              <a:t>amplific</a:t>
            </a:r>
            <a:r>
              <a:rPr lang="en-GB" sz="1200" b="1" dirty="0" err="1">
                <a:latin typeface="Times New Roman"/>
                <a:cs typeface="Times New Roman"/>
              </a:rPr>
              <a:t>ation</a:t>
            </a:r>
            <a:r>
              <a:rPr lang="en-GB" sz="1200" b="1" dirty="0">
                <a:latin typeface="Times New Roman"/>
                <a:cs typeface="Times New Roman"/>
              </a:rPr>
              <a:t> of a 220-bp </a:t>
            </a:r>
            <a:r>
              <a:rPr lang="en-GB" sz="1200" b="1" i="1" dirty="0">
                <a:latin typeface="Times New Roman"/>
                <a:cs typeface="Times New Roman"/>
              </a:rPr>
              <a:t>cas1</a:t>
            </a:r>
            <a:r>
              <a:rPr lang="en-GB" sz="1200" b="1" dirty="0">
                <a:latin typeface="Times New Roman"/>
                <a:cs typeface="Times New Roman"/>
              </a:rPr>
              <a:t> gene fragment from strains of </a:t>
            </a:r>
            <a:r>
              <a:rPr lang="en-GB" sz="1200" b="1" i="1" dirty="0">
                <a:latin typeface="Times New Roman"/>
                <a:cs typeface="Times New Roman"/>
              </a:rPr>
              <a:t>X. 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 </a:t>
            </a:r>
            <a:r>
              <a:rPr lang="en-GB" sz="1200" b="1" dirty="0" err="1">
                <a:latin typeface="Times New Roman"/>
                <a:cs typeface="Times New Roman"/>
              </a:rPr>
              <a:t>pv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.</a:t>
            </a:r>
            <a:r>
              <a:rPr lang="en-GB" sz="1200" dirty="0">
                <a:latin typeface="Times New Roman"/>
                <a:cs typeface="Times New Roman"/>
              </a:rPr>
              <a:t> M, molecular weight marker (1-kb ladder, Promega); n, negative control (PCR reaction without template DNA). A, strains no. 1-22 of Table 4; B, strains no. 23-44 of Table 4; C, strains no. 45-57 of Table 4. The red box indicates</a:t>
            </a:r>
            <a:r>
              <a:rPr lang="en-GB" sz="1200" i="1" dirty="0">
                <a:latin typeface="Times New Roman"/>
                <a:cs typeface="Times New Roman"/>
              </a:rPr>
              <a:t> X. </a:t>
            </a:r>
            <a:r>
              <a:rPr lang="en-GB" sz="1200" i="1" dirty="0" err="1">
                <a:latin typeface="Times New Roman"/>
                <a:cs typeface="Times New Roman"/>
              </a:rPr>
              <a:t>citri</a:t>
            </a:r>
            <a:r>
              <a:rPr lang="en-GB" sz="1200" i="1" dirty="0">
                <a:latin typeface="Times New Roman"/>
                <a:cs typeface="Times New Roman"/>
              </a:rPr>
              <a:t> </a:t>
            </a:r>
            <a:r>
              <a:rPr lang="en-GB" sz="1200" dirty="0" err="1">
                <a:latin typeface="Times New Roman"/>
                <a:cs typeface="Times New Roman"/>
              </a:rPr>
              <a:t>pv</a:t>
            </a:r>
            <a:r>
              <a:rPr lang="en-GB" sz="1200" dirty="0">
                <a:latin typeface="Times New Roman"/>
                <a:cs typeface="Times New Roman"/>
              </a:rPr>
              <a:t>.</a:t>
            </a:r>
            <a:r>
              <a:rPr lang="en-GB" sz="1200" i="1" dirty="0">
                <a:latin typeface="Times New Roman"/>
                <a:cs typeface="Times New Roman"/>
              </a:rPr>
              <a:t> </a:t>
            </a:r>
            <a:r>
              <a:rPr lang="en-GB" sz="1200" i="1" dirty="0" err="1">
                <a:latin typeface="Times New Roman"/>
                <a:cs typeface="Times New Roman"/>
              </a:rPr>
              <a:t>bilvae</a:t>
            </a:r>
            <a:r>
              <a:rPr lang="en-GB" sz="1200" dirty="0">
                <a:latin typeface="Times New Roman"/>
                <a:cs typeface="Times New Roman"/>
              </a:rPr>
              <a:t> strain NCPPB 3213.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2254251" y="330170"/>
            <a:ext cx="5113866" cy="5118133"/>
            <a:chOff x="2254251" y="330170"/>
            <a:chExt cx="5113866" cy="5118133"/>
          </a:xfrm>
        </p:grpSpPr>
        <p:grpSp>
          <p:nvGrpSpPr>
            <p:cNvPr id="64" name="Grouper 63"/>
            <p:cNvGrpSpPr/>
            <p:nvPr/>
          </p:nvGrpSpPr>
          <p:grpSpPr>
            <a:xfrm>
              <a:off x="2254251" y="330170"/>
              <a:ext cx="5113866" cy="5118133"/>
              <a:chOff x="491068" y="135433"/>
              <a:chExt cx="5113866" cy="5118133"/>
            </a:xfrm>
          </p:grpSpPr>
          <p:pic>
            <p:nvPicPr>
              <p:cNvPr id="6" name="Image 5" descr="CRISPR_Cas1_XCC(45-57).pdf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30" t="22099" r="10315" b="46198"/>
              <a:stretch/>
            </p:blipFill>
            <p:spPr>
              <a:xfrm>
                <a:off x="1158240" y="3830319"/>
                <a:ext cx="4185920" cy="1173901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491068" y="2709332"/>
                <a:ext cx="5113866" cy="609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2" name="Image 11" descr="CRISPR_Cas1_XCC(1-22).pdf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445" t="20247" r="15185" b="38395"/>
              <a:stretch/>
            </p:blipFill>
            <p:spPr>
              <a:xfrm rot="21540000">
                <a:off x="1158691" y="445890"/>
                <a:ext cx="3859699" cy="1701316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5012267" y="389466"/>
                <a:ext cx="491066" cy="1752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63599" y="524932"/>
                <a:ext cx="338667" cy="160125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11201" y="186263"/>
                <a:ext cx="4555066" cy="355603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007536" y="14393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168403" y="143931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329270" y="143925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490137" y="143919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651004" y="143913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803404" y="14390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040469" y="135433"/>
                <a:ext cx="2412995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--------------------------------------------------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673606" y="143899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182538" y="14391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20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4351872" y="143911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21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4512739" y="143905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22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18611" y="16721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  <p:pic>
            <p:nvPicPr>
              <p:cNvPr id="29" name="Image 28" descr="CRISPR_Cas1_XCC(23-44).pd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981" t="25555" r="15926" b="44321"/>
              <a:stretch/>
            </p:blipFill>
            <p:spPr>
              <a:xfrm>
                <a:off x="1159931" y="2311399"/>
                <a:ext cx="3833376" cy="1388533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863600" y="2226732"/>
                <a:ext cx="338667" cy="160125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745068" y="2108197"/>
                <a:ext cx="4555066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07535" y="193040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68402" y="1930402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23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329269" y="193039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24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490136" y="193039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25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651003" y="1930384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26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03403" y="193037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27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040468" y="1921904"/>
                <a:ext cx="2412995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--------------------------------------------------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648204" y="193037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174070" y="193038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42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4334937" y="1930382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43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495804" y="193037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44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18611" y="3306237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857250" y="3699932"/>
                <a:ext cx="338667" cy="1361017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556000" y="3702050"/>
                <a:ext cx="1934633" cy="15515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762002" y="3674528"/>
                <a:ext cx="4711698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783168" y="3652517"/>
                <a:ext cx="4696882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07535" y="354667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168402" y="3546671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45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322919" y="3546665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46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483786" y="3546659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47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703919" y="3538173"/>
                <a:ext cx="1483781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2878670" y="355300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56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043770" y="355300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57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200404" y="350517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806450" y="4998717"/>
                <a:ext cx="4362450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24961" y="4658787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2537883" y="537637"/>
              <a:ext cx="4311650" cy="472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448979" y="524945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A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57442" y="2336812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B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448975" y="3894676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C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132666" y="759887"/>
              <a:ext cx="141817" cy="15176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14100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40</Words>
  <Application>Microsoft Macintosh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117</cp:revision>
  <cp:lastPrinted>2018-08-27T13:01:04Z</cp:lastPrinted>
  <dcterms:created xsi:type="dcterms:W3CDTF">2018-03-26T14:17:04Z</dcterms:created>
  <dcterms:modified xsi:type="dcterms:W3CDTF">2019-10-09T14:56:44Z</dcterms:modified>
</cp:coreProperties>
</file>