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7"/>
  </p:notesMasterIdLst>
  <p:sldIdLst>
    <p:sldId id="262" r:id="rId4"/>
    <p:sldId id="260" r:id="rId5"/>
    <p:sldId id="261" r:id="rId6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11" clrIdx="0">
    <p:extLst/>
  </p:cmAuthor>
  <p:cmAuthor id="2" name="junko" initials="j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94607"/>
  </p:normalViewPr>
  <p:slideViewPr>
    <p:cSldViewPr>
      <p:cViewPr varScale="1">
        <p:scale>
          <a:sx n="96" d="100"/>
          <a:sy n="96" d="100"/>
        </p:scale>
        <p:origin x="-824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EFA887-A6E2-498A-A1E4-5180F320CDA4}" type="datetimeFigureOut">
              <a:rPr kumimoji="1" lang="ja-JP" altLang="en-US" smtClean="0"/>
              <a:t>2019/7/2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CF9F3-F65C-4A7B-8342-4F28AC5E1F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868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CF9F3-F65C-4A7B-8342-4F28AC5E1F1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1647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8005A3-3BC8-1247-B95E-A76092969B3B}" type="slidenum">
              <a:rPr lang="ja-JP" altLang="en-US" smtClean="0">
                <a:solidFill>
                  <a:prstClr val="black"/>
                </a:solidFill>
              </a:rPr>
              <a:pPr/>
              <a:t>2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637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8005A3-3BC8-1247-B95E-A76092969B3B}" type="slidenum">
              <a:rPr lang="ja-JP" altLang="en-US" smtClean="0">
                <a:solidFill>
                  <a:prstClr val="black"/>
                </a:solidFill>
              </a:rPr>
              <a:pPr/>
              <a:t>3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072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F8B6-41FE-48AB-9E9B-F4982E5B5F80}" type="datetimeFigureOut">
              <a:rPr kumimoji="1" lang="ja-JP" altLang="en-US" smtClean="0"/>
              <a:t>2019/7/2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40C8D-0878-4BE0-9B44-4A604D43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2598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F8B6-41FE-48AB-9E9B-F4982E5B5F80}" type="datetimeFigureOut">
              <a:rPr kumimoji="1" lang="ja-JP" altLang="en-US" smtClean="0"/>
              <a:t>2019/7/2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40C8D-0878-4BE0-9B44-4A604D43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381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F8B6-41FE-48AB-9E9B-F4982E5B5F80}" type="datetimeFigureOut">
              <a:rPr kumimoji="1" lang="ja-JP" altLang="en-US" smtClean="0"/>
              <a:t>2019/7/2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40C8D-0878-4BE0-9B44-4A604D43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9398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F8B6-41FE-48AB-9E9B-F4982E5B5F80}" type="datetimeFigureOut">
              <a:rPr kumimoji="1" lang="ja-JP" altLang="en-US" smtClean="0"/>
              <a:t>2019/7/2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40C8D-0878-4BE0-9B44-4A604D43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0166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F8B6-41FE-48AB-9E9B-F4982E5B5F80}" type="datetimeFigureOut">
              <a:rPr kumimoji="1" lang="ja-JP" altLang="en-US" smtClean="0"/>
              <a:t>2019/7/2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40C8D-0878-4BE0-9B44-4A604D43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24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F8B6-41FE-48AB-9E9B-F4982E5B5F80}" type="datetimeFigureOut">
              <a:rPr kumimoji="1" lang="ja-JP" altLang="en-US" smtClean="0"/>
              <a:t>2019/7/2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40C8D-0878-4BE0-9B44-4A604D43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043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F8B6-41FE-48AB-9E9B-F4982E5B5F80}" type="datetimeFigureOut">
              <a:rPr kumimoji="1" lang="ja-JP" altLang="en-US" smtClean="0"/>
              <a:t>2019/7/2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40C8D-0878-4BE0-9B44-4A604D43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1481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F8B6-41FE-48AB-9E9B-F4982E5B5F80}" type="datetimeFigureOut">
              <a:rPr kumimoji="1" lang="ja-JP" altLang="en-US" smtClean="0"/>
              <a:t>2019/7/2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40C8D-0878-4BE0-9B44-4A604D43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9668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F8B6-41FE-48AB-9E9B-F4982E5B5F80}" type="datetimeFigureOut">
              <a:rPr kumimoji="1" lang="ja-JP" altLang="en-US" smtClean="0"/>
              <a:t>2019/7/2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40C8D-0878-4BE0-9B44-4A604D43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485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F8B6-41FE-48AB-9E9B-F4982E5B5F80}" type="datetimeFigureOut">
              <a:rPr kumimoji="1" lang="ja-JP" altLang="en-US" smtClean="0"/>
              <a:t>2019/7/2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40C8D-0878-4BE0-9B44-4A604D43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2518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F8B6-41FE-48AB-9E9B-F4982E5B5F80}" type="datetimeFigureOut">
              <a:rPr kumimoji="1" lang="ja-JP" altLang="en-US" smtClean="0"/>
              <a:t>2019/7/2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40C8D-0878-4BE0-9B44-4A604D43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8165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B82A-DD8D-A14E-8E8E-816D6CD36A6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965F-3BD2-D040-B737-C691CC31B70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01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B82A-DD8D-A14E-8E8E-816D6CD36A6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965F-3BD2-D040-B737-C691CC31B70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439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B82A-DD8D-A14E-8E8E-816D6CD36A6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965F-3BD2-D040-B737-C691CC31B70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6425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B82A-DD8D-A14E-8E8E-816D6CD36A6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965F-3BD2-D040-B737-C691CC31B70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831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B82A-DD8D-A14E-8E8E-816D6CD36A6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965F-3BD2-D040-B737-C691CC31B70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969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B82A-DD8D-A14E-8E8E-816D6CD36A6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965F-3BD2-D040-B737-C691CC31B70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2198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B82A-DD8D-A14E-8E8E-816D6CD36A6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965F-3BD2-D040-B737-C691CC31B70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7905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B82A-DD8D-A14E-8E8E-816D6CD36A6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965F-3BD2-D040-B737-C691CC31B70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3520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B82A-DD8D-A14E-8E8E-816D6CD36A6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965F-3BD2-D040-B737-C691CC31B70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9132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B82A-DD8D-A14E-8E8E-816D6CD36A6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965F-3BD2-D040-B737-C691CC31B70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482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DB82A-DD8D-A14E-8E8E-816D6CD36A6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965F-3BD2-D040-B737-C691CC31B70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982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1758-9C4A-44FE-B421-E19DE3EDA7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867C7-79D8-42D5-B69E-C27E0A7949E9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8452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1758-9C4A-44FE-B421-E19DE3EDA7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867C7-79D8-42D5-B69E-C27E0A7949E9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2365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1758-9C4A-44FE-B421-E19DE3EDA7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867C7-79D8-42D5-B69E-C27E0A7949E9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3813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1758-9C4A-44FE-B421-E19DE3EDA7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867C7-79D8-42D5-B69E-C27E0A7949E9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3902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1758-9C4A-44FE-B421-E19DE3EDA7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867C7-79D8-42D5-B69E-C27E0A7949E9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7025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1758-9C4A-44FE-B421-E19DE3EDA7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867C7-79D8-42D5-B69E-C27E0A7949E9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600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1758-9C4A-44FE-B421-E19DE3EDA7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867C7-79D8-42D5-B69E-C27E0A7949E9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7133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1758-9C4A-44FE-B421-E19DE3EDA7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867C7-79D8-42D5-B69E-C27E0A7949E9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0683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1758-9C4A-44FE-B421-E19DE3EDA7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867C7-79D8-42D5-B69E-C27E0A7949E9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2557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1758-9C4A-44FE-B421-E19DE3EDA7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867C7-79D8-42D5-B69E-C27E0A7949E9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5473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1758-9C4A-44FE-B421-E19DE3EDA7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867C7-79D8-42D5-B69E-C27E0A7949E9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043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6F8B6-41FE-48AB-9E9B-F4982E5B5F80}" type="datetimeFigureOut">
              <a:rPr kumimoji="1" lang="ja-JP" altLang="en-US" smtClean="0"/>
              <a:t>2019/7/2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40C8D-0878-4BE0-9B44-4A604D43C6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021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1FFDB82A-DD8D-A14E-8E8E-816D6CD36A6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F67C965F-3BD2-D040-B737-C691CC31B708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996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E1758-9C4A-44FE-B421-E19DE3EDA7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2019/7/2</a:t>
            </a:fld>
            <a:endParaRPr lang="ja-JP" alt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867C7-79D8-42D5-B69E-C27E0A7949E9}" type="slidenum">
              <a:rPr lang="ja-JP" alt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75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631879"/>
              </p:ext>
            </p:extLst>
          </p:nvPr>
        </p:nvGraphicFramePr>
        <p:xfrm>
          <a:off x="4597" y="260648"/>
          <a:ext cx="9319931" cy="6447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98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51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303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983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056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895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36858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71833">
                <a:tc gridSpan="2">
                  <a:txBody>
                    <a:bodyPr/>
                    <a:lstStyle/>
                    <a:p>
                      <a:pPr algn="ctr">
                        <a:lnSpc>
                          <a:spcPts val="144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Primary category 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440"/>
                        </a:lnSpc>
                      </a:pP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Subcategory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40"/>
                        </a:lnSpc>
                      </a:pP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Mid-level category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Lowest category</a:t>
                      </a:r>
                      <a:endParaRPr kumimoji="1" lang="ja-JP" altLang="en-US" sz="1050" b="0" dirty="0">
                        <a:solidFill>
                          <a:schemeClr val="tx1"/>
                        </a:solidFill>
                        <a:latin typeface="Century" panose="020406040505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4820">
                <a:tc gridSpan="7"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Factors related to genetic counseling 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(n=191)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2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5649">
                <a:tc>
                  <a:txBody>
                    <a:bodyPr/>
                    <a:lstStyle/>
                    <a:p>
                      <a:pPr lvl="1">
                        <a:lnSpc>
                          <a:spcPts val="144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lvl="2">
                        <a:lnSpc>
                          <a:spcPts val="1440"/>
                        </a:lnSpc>
                      </a:pP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Lack of information (159)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6449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vl="2">
                        <a:lnSpc>
                          <a:spcPts val="1440"/>
                        </a:lnSpc>
                      </a:pP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Inadequate</a:t>
                      </a:r>
                      <a:r>
                        <a:rPr kumimoji="1" lang="en-US" altLang="ja-JP" sz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support by medical staff up to taking NIPT (69)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3273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lvl="3">
                        <a:lnSpc>
                          <a:spcPts val="1300"/>
                        </a:lnSpc>
                      </a:pP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Lack of neutrality in genetic counseling (n=11)</a:t>
                      </a:r>
                    </a:p>
                    <a:p>
                      <a:pPr lvl="3">
                        <a:lnSpc>
                          <a:spcPts val="1300"/>
                        </a:lnSpc>
                      </a:pP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Lack of NIPT information from family physician before genetic counseling (n=26)</a:t>
                      </a:r>
                    </a:p>
                    <a:p>
                      <a:pPr lvl="3">
                        <a:lnSpc>
                          <a:spcPts val="1300"/>
                        </a:lnSpc>
                      </a:pP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Family physician’s response (n=33)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664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lvl="0">
                        <a:lnSpc>
                          <a:spcPts val="1300"/>
                        </a:lnSpc>
                      </a:pP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Lack of information in case of positive result (n=91)</a:t>
                      </a:r>
                    </a:p>
                    <a:p>
                      <a:pPr lvl="0">
                        <a:lnSpc>
                          <a:spcPts val="1300"/>
                        </a:lnSpc>
                      </a:pPr>
                      <a:r>
                        <a:rPr kumimoji="1" lang="en-US" altLang="ja-JP" sz="105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 the pregnancy was terminated</a:t>
                      </a:r>
                      <a:r>
                        <a:rPr kumimoji="1" lang="ja-JP" altLang="en-US" sz="105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(n=14)</a:t>
                      </a:r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</a:t>
                      </a:r>
                      <a:endParaRPr kumimoji="1" lang="en-US" altLang="ja-JP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>
                        <a:lnSpc>
                          <a:spcPts val="1300"/>
                        </a:lnSpc>
                      </a:pPr>
                      <a:r>
                        <a:rPr kumimoji="1" lang="en-US" altLang="ja-JP" sz="105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 the pregnancy was continued</a:t>
                      </a:r>
                      <a:r>
                        <a:rPr kumimoji="1" lang="ja-JP" altLang="en-US" sz="105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(n=51) </a:t>
                      </a:r>
                    </a:p>
                    <a:p>
                      <a:pPr lvl="0">
                        <a:lnSpc>
                          <a:spcPts val="1300"/>
                        </a:lnSpc>
                      </a:pPr>
                      <a:r>
                        <a:rPr kumimoji="1" lang="en-US" altLang="ja-JP" sz="105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follow-up support to positive result</a:t>
                      </a:r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(n=55)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4820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lvl="2">
                        <a:lnSpc>
                          <a:spcPts val="1440"/>
                        </a:lnSpc>
                      </a:pP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Lack of psychological care adapted to individual needs (n=48)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4820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vl="2">
                        <a:lnSpc>
                          <a:spcPts val="1440"/>
                        </a:lnSpc>
                      </a:pP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Lack of psychological care at genetic counseling (n=35)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45249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vl="2">
                        <a:lnSpc>
                          <a:spcPts val="1440"/>
                        </a:lnSpc>
                      </a:pP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Lack of genetic counseling at the</a:t>
                      </a:r>
                      <a:r>
                        <a:rPr kumimoji="1" lang="en-US" altLang="ja-JP" sz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appropriate moment (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</a:t>
                      </a:r>
                      <a:r>
                        <a:rPr kumimoji="1" lang="en-US" altLang="ja-JP" sz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17)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4820">
                <a:tc gridSpan="7"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Environmental factors 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(82) 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4820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lvl="2">
                        <a:lnSpc>
                          <a:spcPts val="1440"/>
                        </a:lnSpc>
                      </a:pP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Lack</a:t>
                      </a:r>
                      <a:r>
                        <a:rPr kumimoji="1" lang="en-US" altLang="ja-JP" sz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awareness and education about diversity (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</a:t>
                      </a:r>
                      <a:r>
                        <a:rPr kumimoji="1" lang="en-US" altLang="ja-JP" sz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30)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4820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lvl="2">
                        <a:lnSpc>
                          <a:spcPts val="1440"/>
                        </a:lnSpc>
                      </a:pP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Insecurities on raising the child (n=63)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4820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vl="2">
                        <a:lnSpc>
                          <a:spcPts val="1440"/>
                        </a:lnSpc>
                      </a:pP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Insecurities for the future (n=26)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6606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lvl="4">
                        <a:lnSpc>
                          <a:spcPts val="1300"/>
                        </a:lnSpc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After the parents’ death (n=20)</a:t>
                      </a:r>
                    </a:p>
                    <a:p>
                      <a:pPr lvl="4">
                        <a:lnSpc>
                          <a:spcPts val="1300"/>
                        </a:lnSpc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Impact on the siblings (n=17)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43951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vl="2">
                        <a:lnSpc>
                          <a:spcPts val="1440"/>
                        </a:lnSpc>
                      </a:pP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Vague insecurity (n=20)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34751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lvl="4">
                        <a:lnSpc>
                          <a:spcPts val="1300"/>
                        </a:lnSpc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Insecurities for the child-rearing environment (n=18)</a:t>
                      </a:r>
                    </a:p>
                    <a:p>
                      <a:pPr lvl="4">
                        <a:lnSpc>
                          <a:spcPts val="1300"/>
                        </a:lnSpc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Familiarity</a:t>
                      </a:r>
                      <a:r>
                        <a:rPr kumimoji="1" lang="en-US" altLang="ja-JP" sz="1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with challenges of living with disabled person (</a:t>
                      </a: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n=</a:t>
                      </a:r>
                      <a:r>
                        <a:rPr kumimoji="1" lang="en-US" altLang="ja-JP" sz="1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lvl="2">
                        <a:lnSpc>
                          <a:spcPts val="1440"/>
                        </a:lnSpc>
                      </a:pP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Lack of social support systems for people with disabilities (n=23)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4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4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54820">
                <a:tc gridSpan="7"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Increased anticipatory anxiety 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(n=56)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 dirty="0">
                        <a:latin typeface="Century" panose="020406040505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54820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lvl="2">
                        <a:lnSpc>
                          <a:spcPts val="1440"/>
                        </a:lnSpc>
                      </a:pP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related anxiety (n=47)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42155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</a:pP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lvl="2">
                        <a:lnSpc>
                          <a:spcPts val="1440"/>
                        </a:lnSpc>
                      </a:pP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Anxiety about test accuracy (n=9)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</a:tbl>
          </a:graphicData>
        </a:graphic>
      </p:graphicFrame>
      <p:sp>
        <p:nvSpPr>
          <p:cNvPr id="3" name="タイトル 1"/>
          <p:cNvSpPr txBox="1">
            <a:spLocks/>
          </p:cNvSpPr>
          <p:nvPr/>
        </p:nvSpPr>
        <p:spPr>
          <a:xfrm>
            <a:off x="4597" y="-99392"/>
            <a:ext cx="8928992" cy="70409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000" b="1" dirty="0">
                <a:solidFill>
                  <a:prstClr val="black"/>
                </a:solidFill>
                <a:latin typeface="Century" panose="02040604050505020304" pitchFamily="18" charset="0"/>
              </a:rPr>
              <a:t>Table1  </a:t>
            </a:r>
            <a:r>
              <a:rPr lang="en-US" altLang="ja-JP" sz="2000" b="1" dirty="0">
                <a:latin typeface="Century" panose="02040604050505020304" pitchFamily="18" charset="0"/>
              </a:rPr>
              <a:t>Factors associated with ambivalence</a:t>
            </a:r>
            <a:r>
              <a:rPr lang="ja-JP" altLang="en-US" sz="2000" b="1" dirty="0">
                <a:solidFill>
                  <a:prstClr val="black"/>
                </a:solidFill>
                <a:latin typeface="Century" panose="02040604050505020304" pitchFamily="18" charset="0"/>
              </a:rPr>
              <a:t>　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75656" y="6672877"/>
            <a:ext cx="43813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/>
              <a:t> * n = Number of occurrences of each category. Categories may partially overlap.</a:t>
            </a:r>
            <a:endParaRPr kumimoji="1"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44419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0831" y="144504"/>
            <a:ext cx="8833900" cy="1143000"/>
          </a:xfrm>
        </p:spPr>
        <p:txBody>
          <a:bodyPr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altLang="ja-JP" sz="1200" dirty="0"/>
              <a:t/>
            </a:r>
            <a:br>
              <a:rPr lang="en-US" altLang="ja-JP" sz="1200" dirty="0"/>
            </a:br>
            <a:r>
              <a:rPr lang="en-US" altLang="ja-JP" sz="2400" dirty="0"/>
              <a:t>Appendix</a:t>
            </a:r>
            <a:r>
              <a:rPr lang="en-US" altLang="ja-JP" sz="1050" dirty="0"/>
              <a:t> </a:t>
            </a:r>
            <a:br>
              <a:rPr lang="en-US" altLang="ja-JP" sz="1050" dirty="0"/>
            </a:br>
            <a:r>
              <a:rPr lang="en-US" altLang="ja-JP" sz="1200" dirty="0"/>
              <a:t/>
            </a:r>
            <a:br>
              <a:rPr lang="en-US" altLang="ja-JP" sz="1200" dirty="0"/>
            </a:br>
            <a:r>
              <a:rPr lang="en-US" altLang="ja-JP" sz="2200" dirty="0"/>
              <a:t>Table 1</a:t>
            </a:r>
            <a:r>
              <a:rPr lang="en-US" altLang="ja-JP" sz="2400" dirty="0"/>
              <a:t>  </a:t>
            </a:r>
            <a:r>
              <a:rPr lang="en-US" altLang="ja-JP" sz="2000" b="1" dirty="0">
                <a:latin typeface="Century" panose="02040604050505020304" pitchFamily="18" charset="0"/>
              </a:rPr>
              <a:t>The characteristics of the pregnant women who answered </a:t>
            </a:r>
            <a:br>
              <a:rPr lang="en-US" altLang="ja-JP" sz="2000" b="1" dirty="0">
                <a:latin typeface="Century" panose="02040604050505020304" pitchFamily="18" charset="0"/>
              </a:rPr>
            </a:br>
            <a:r>
              <a:rPr lang="en-US" altLang="ja-JP" sz="2000" b="1" dirty="0">
                <a:latin typeface="Century" panose="02040604050505020304" pitchFamily="18" charset="0"/>
              </a:rPr>
              <a:t>pre- and post-NIPT genetic counseling survey (7,292 out of 7740)</a:t>
            </a:r>
            <a:r>
              <a:rPr lang="en-US" altLang="ja-JP" sz="2000" dirty="0">
                <a:latin typeface="Century" panose="02040604050505020304" pitchFamily="18" charset="0"/>
              </a:rPr>
              <a:t/>
            </a:r>
            <a:br>
              <a:rPr lang="en-US" altLang="ja-JP" sz="2000" dirty="0">
                <a:latin typeface="Century" panose="02040604050505020304" pitchFamily="18" charset="0"/>
              </a:rPr>
            </a:br>
            <a:endParaRPr kumimoji="1" lang="ja-JP" altLang="en-US" sz="2000" dirty="0">
              <a:latin typeface="Century" panose="02040604050505020304" pitchFamily="18" charset="0"/>
            </a:endParaRP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747140"/>
              </p:ext>
            </p:extLst>
          </p:nvPr>
        </p:nvGraphicFramePr>
        <p:xfrm>
          <a:off x="340456" y="1623303"/>
          <a:ext cx="8066781" cy="433885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8633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155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735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143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7153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 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 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Number (%)</a:t>
                      </a:r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1530">
                <a:tc rowSpan="5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Maternal age (years)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≤34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347 (4.8%)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15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35-39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4,548 (62.4%)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15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40-44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2,333 (32.0%)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15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45-49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59 (0.8%)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15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N/A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5 (0.1%)</a:t>
                      </a:r>
                      <a:endParaRPr lang="ja-JP" sz="1400" kern="10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71530">
                <a:tc rowSpan="8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Fertility treatment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No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4,202 (57.6%)</a:t>
                      </a:r>
                      <a:endParaRPr lang="ja-JP" sz="1400" kern="10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306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Yes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(multiple answers)</a:t>
                      </a: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3,079 (42.2%)</a:t>
                      </a:r>
                      <a:endParaRPr lang="ja-JP" sz="1400" kern="10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(3475)</a:t>
                      </a:r>
                      <a:endParaRPr lang="ja-JP" sz="1400" kern="10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353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333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Timing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843 (27.3%)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715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333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Artificial insemination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311 (10.1%)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715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333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IVF (</a:t>
                      </a: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in vitro 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fertilization)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1,038 (33.6%)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8470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indent="-27178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Arial"/>
                        </a:rPr>
                        <a:t>  </a:t>
                      </a:r>
                      <a:r>
                        <a:rPr lang="en-US" sz="1400" kern="100" baseline="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Arial"/>
                        </a:rPr>
                        <a:t> 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Arial"/>
                        </a:rPr>
                        <a:t>ICSI (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Arial"/>
                        </a:rPr>
                        <a:t>intracytoplasmic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Arial"/>
                        </a:rPr>
                        <a:t> sperm injection)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2851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933 (30.2%)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715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333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Others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350 (11.3%)</a:t>
                      </a:r>
                      <a:endParaRPr lang="ja-JP" sz="1400" kern="10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715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N/A 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11(1.5%)</a:t>
                      </a:r>
                      <a:endParaRPr lang="ja-JP" sz="1400" kern="10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71530">
                <a:tc rowSpan="5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Education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Arial"/>
                        </a:rPr>
                        <a:t>High school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1,359 (18.6%)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715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Arial"/>
                        </a:rPr>
                        <a:t>Junior college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2,326 (31.9%)</a:t>
                      </a:r>
                      <a:endParaRPr lang="ja-JP" sz="1400" kern="10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715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University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3,127 (42.9%)</a:t>
                      </a:r>
                      <a:endParaRPr lang="ja-JP" sz="1400" kern="10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715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Arial"/>
                        </a:rPr>
                        <a:t>Graduate school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453 (6.2%)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545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N/A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2851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128 (1.8%)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3014" marR="301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6577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675867"/>
              </p:ext>
            </p:extLst>
          </p:nvPr>
        </p:nvGraphicFramePr>
        <p:xfrm>
          <a:off x="546034" y="1304004"/>
          <a:ext cx="8081616" cy="423010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6977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023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526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4727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Indication</a:t>
                      </a:r>
                      <a:r>
                        <a:rPr lang="en-US" altLang="ja-JP" sz="1400" kern="100" baseline="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Tested</a:t>
                      </a:r>
                      <a:r>
                        <a:rPr lang="en-US" sz="1400" kern="100" baseline="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(</a:t>
                      </a:r>
                      <a:r>
                        <a:rPr lang="ja-JP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％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Negative/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not reportable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positive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904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Advanced maternal age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7387 (95.4)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7269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118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4543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Previous history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226 (2.9)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222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4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6591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Ultrasonography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108 (1.4)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88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20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4543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Serum marker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16 (0.2)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16</a:t>
                      </a:r>
                      <a:endParaRPr lang="ja-JP" sz="1400" kern="10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0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0445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Translocation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3 (0.04)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3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0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07666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Total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7740 (100)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7598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142</a:t>
                      </a:r>
                      <a:endParaRPr lang="ja-JP" sz="1400" kern="100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9" name="タイトル 1"/>
          <p:cNvSpPr txBox="1">
            <a:spLocks/>
          </p:cNvSpPr>
          <p:nvPr/>
        </p:nvSpPr>
        <p:spPr>
          <a:xfrm>
            <a:off x="0" y="0"/>
            <a:ext cx="8812923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00"/>
              </a:lnSpc>
            </a:pPr>
            <a:r>
              <a:rPr lang="en-US" altLang="ja-JP" sz="2000" dirty="0"/>
              <a:t>Appendix</a:t>
            </a:r>
            <a:r>
              <a:rPr lang="en-US" altLang="ja-JP" sz="1200" dirty="0"/>
              <a:t/>
            </a:r>
            <a:br>
              <a:rPr lang="en-US" altLang="ja-JP" sz="1200" dirty="0"/>
            </a:br>
            <a:r>
              <a:rPr lang="en-US" altLang="ja-JP" sz="2400" b="1" dirty="0">
                <a:latin typeface="Century" panose="02040604050505020304" pitchFamily="18" charset="0"/>
              </a:rPr>
              <a:t>Table 2  Indications of women who underwent NIPT</a:t>
            </a:r>
            <a:endParaRPr lang="ja-JP" altLang="en-US" sz="1400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827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51039</TotalTime>
  <Words>422</Words>
  <Application>Microsoft Office PowerPoint</Application>
  <PresentationFormat>画面に合わせる (4:3)</PresentationFormat>
  <Paragraphs>110</Paragraphs>
  <Slides>3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3</vt:i4>
      </vt:variant>
    </vt:vector>
  </HeadingPairs>
  <TitlesOfParts>
    <vt:vector size="6" baseType="lpstr">
      <vt:lpstr>Office ​​テーマ</vt:lpstr>
      <vt:lpstr>ホワイト</vt:lpstr>
      <vt:lpstr>1_Office テーマ</vt:lpstr>
      <vt:lpstr>PowerPoint プレゼンテーション</vt:lpstr>
      <vt:lpstr> Appendix   Table 1  The characteristics of the pregnant women who answered  pre- and post-NIPT genetic counseling survey (7,292 out of 7740) 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Fig.1　Outline of the Respondent</dc:title>
  <dc:creator>junko</dc:creator>
  <cp:lastModifiedBy>junko</cp:lastModifiedBy>
  <cp:revision>50</cp:revision>
  <cp:lastPrinted>2018-10-09T05:13:11Z</cp:lastPrinted>
  <dcterms:created xsi:type="dcterms:W3CDTF">2018-10-04T02:36:00Z</dcterms:created>
  <dcterms:modified xsi:type="dcterms:W3CDTF">2019-07-02T07:04:13Z</dcterms:modified>
</cp:coreProperties>
</file>