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go="http://customooxmlschemas.google.com/" r:id="rId10" roundtripDataSignature="AMtx7miJh1LH+Lex6L1oNqMP3Ff/gLszS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customschemas.google.com/relationships/presentationmetadata" Target="metadata"/><Relationship Id="rId4" Type="http://schemas.openxmlformats.org/officeDocument/2006/relationships/slide" Target="slides/slide3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89" name="Google Shape;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146" name="Google Shape;14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7"/>
          <p:cNvSpPr txBox="1">
            <a:spLocks noGrp="1"/>
          </p:cNvSpPr>
          <p:nvPr>
            <p:ph type="title"/>
          </p:nvPr>
        </p:nvSpPr>
        <p:spPr>
          <a:xfrm>
            <a:off x="296005" y="273685"/>
            <a:ext cx="11599990" cy="470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B3A26"/>
              </a:buClr>
              <a:buSzPts val="3200"/>
              <a:buFont typeface="Calibri"/>
              <a:buNone/>
              <a:defRPr sz="3200" b="1">
                <a:solidFill>
                  <a:srgbClr val="BB3A2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7"/>
          <p:cNvSpPr txBox="1">
            <a:spLocks noGrp="1"/>
          </p:cNvSpPr>
          <p:nvPr>
            <p:ph type="body" idx="1"/>
          </p:nvPr>
        </p:nvSpPr>
        <p:spPr>
          <a:xfrm>
            <a:off x="296005" y="987552"/>
            <a:ext cx="11599990" cy="4962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 sz="30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1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11" Type="http://schemas.openxmlformats.org/officeDocument/2006/relationships/image" Target="../media/image9.png"/><Relationship Id="rId5" Type="http://schemas.openxmlformats.org/officeDocument/2006/relationships/image" Target="../media/image3.jp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jp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Google Shape;91;p1"/>
          <p:cNvGrpSpPr/>
          <p:nvPr/>
        </p:nvGrpSpPr>
        <p:grpSpPr>
          <a:xfrm>
            <a:off x="139014" y="289011"/>
            <a:ext cx="12237714" cy="5652614"/>
            <a:chOff x="96026" y="989402"/>
            <a:chExt cx="12237714" cy="5652614"/>
          </a:xfrm>
        </p:grpSpPr>
        <p:sp>
          <p:nvSpPr>
            <p:cNvPr id="92" name="Google Shape;92;p1"/>
            <p:cNvSpPr/>
            <p:nvPr/>
          </p:nvSpPr>
          <p:spPr>
            <a:xfrm>
              <a:off x="104535" y="1007279"/>
              <a:ext cx="2230437" cy="577850"/>
            </a:xfrm>
            <a:prstGeom prst="parallelogram">
              <a:avLst>
                <a:gd name="adj" fmla="val 25000"/>
              </a:avLst>
            </a:prstGeom>
            <a:noFill/>
            <a:ln w="38100" cap="flat" cmpd="sng">
              <a:solidFill>
                <a:schemeClr val="dk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RAW Images .TIFF, .PNG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1"/>
            <p:cNvSpPr/>
            <p:nvPr/>
          </p:nvSpPr>
          <p:spPr>
            <a:xfrm>
              <a:off x="329936" y="2136072"/>
              <a:ext cx="1639078" cy="901998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38100" cap="flat" cmpd="sng">
              <a:solidFill>
                <a:schemeClr val="dk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Read Photos</a:t>
              </a: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1"/>
            <p:cNvSpPr/>
            <p:nvPr/>
          </p:nvSpPr>
          <p:spPr>
            <a:xfrm>
              <a:off x="7299780" y="2136072"/>
              <a:ext cx="1639077" cy="901998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38100" cap="flat" cmpd="sng">
              <a:solidFill>
                <a:schemeClr val="dk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>
                  <a:solidFill>
                    <a:srgbClr val="222222"/>
                  </a:solidFill>
                  <a:latin typeface="Calibri"/>
                  <a:ea typeface="Calibri"/>
                  <a:cs typeface="Calibri"/>
                  <a:sym typeface="Calibri"/>
                </a:rPr>
                <a:t>Photo Alignment</a:t>
              </a: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1"/>
            <p:cNvSpPr/>
            <p:nvPr/>
          </p:nvSpPr>
          <p:spPr>
            <a:xfrm>
              <a:off x="6120059" y="5664737"/>
              <a:ext cx="1624012" cy="628650"/>
            </a:xfrm>
            <a:prstGeom prst="rect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Export image .Tiff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1"/>
            <p:cNvSpPr/>
            <p:nvPr/>
          </p:nvSpPr>
          <p:spPr>
            <a:xfrm>
              <a:off x="7260767" y="4250742"/>
              <a:ext cx="1639077" cy="919963"/>
            </a:xfrm>
            <a:prstGeom prst="roundRect">
              <a:avLst>
                <a:gd name="adj" fmla="val 16667"/>
              </a:avLst>
            </a:prstGeom>
            <a:noFill/>
            <a:ln w="38100" cap="flat" cmpd="sng">
              <a:solidFill>
                <a:schemeClr val="dk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Build DEM*</a:t>
              </a: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97" name="Google Shape;97;p1"/>
            <p:cNvCxnSpPr>
              <a:stCxn id="92" idx="3"/>
              <a:endCxn id="93" idx="0"/>
            </p:cNvCxnSpPr>
            <p:nvPr/>
          </p:nvCxnSpPr>
          <p:spPr>
            <a:xfrm>
              <a:off x="1147522" y="1585129"/>
              <a:ext cx="2100" cy="550800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sp>
          <p:nvSpPr>
            <p:cNvPr id="98" name="Google Shape;98;p1"/>
            <p:cNvSpPr/>
            <p:nvPr/>
          </p:nvSpPr>
          <p:spPr>
            <a:xfrm>
              <a:off x="4964288" y="4250742"/>
              <a:ext cx="1639076" cy="918882"/>
            </a:xfrm>
            <a:prstGeom prst="roundRect">
              <a:avLst>
                <a:gd name="adj" fmla="val 16667"/>
              </a:avLst>
            </a:prstGeom>
            <a:noFill/>
            <a:ln w="38100" cap="flat" cmpd="sng">
              <a:solidFill>
                <a:schemeClr val="dk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Build </a:t>
              </a:r>
              <a:r>
                <a:rPr lang="en-US" sz="1800" b="0" i="0" u="none" strike="noStrike" cap="none" dirty="0" err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Orthomosaic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1"/>
            <p:cNvSpPr/>
            <p:nvPr/>
          </p:nvSpPr>
          <p:spPr>
            <a:xfrm>
              <a:off x="2626416" y="2136072"/>
              <a:ext cx="1639077" cy="901998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38100" cap="flat" cmpd="sng">
              <a:solidFill>
                <a:schemeClr val="dk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Calibration</a:t>
              </a: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1"/>
            <p:cNvSpPr/>
            <p:nvPr/>
          </p:nvSpPr>
          <p:spPr>
            <a:xfrm>
              <a:off x="2319541" y="989402"/>
              <a:ext cx="2958502" cy="577850"/>
            </a:xfrm>
            <a:prstGeom prst="parallelogram">
              <a:avLst>
                <a:gd name="adj" fmla="val 25000"/>
              </a:avLst>
            </a:prstGeom>
            <a:noFill/>
            <a:ln w="38100" cap="flat" cmpd="sng">
              <a:solidFill>
                <a:schemeClr val="dk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MicaSense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Reflectance Panel .CSV</a:t>
              </a: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1"/>
            <p:cNvSpPr/>
            <p:nvPr/>
          </p:nvSpPr>
          <p:spPr>
            <a:xfrm>
              <a:off x="4964288" y="2136072"/>
              <a:ext cx="1639077" cy="901998"/>
            </a:xfrm>
            <a:prstGeom prst="roundRect">
              <a:avLst>
                <a:gd name="adj" fmla="val 16667"/>
              </a:avLst>
            </a:prstGeom>
            <a:noFill/>
            <a:ln w="38100" cap="flat" cmpd="sng">
              <a:solidFill>
                <a:schemeClr val="dk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GCP* Detection</a:t>
              </a: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1"/>
            <p:cNvSpPr/>
            <p:nvPr/>
          </p:nvSpPr>
          <p:spPr>
            <a:xfrm>
              <a:off x="9649784" y="2127132"/>
              <a:ext cx="1624012" cy="910937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38100" cap="flat" cmpd="sng">
              <a:solidFill>
                <a:schemeClr val="dk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Camera</a:t>
              </a: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Optimization</a:t>
              </a: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1"/>
            <p:cNvSpPr/>
            <p:nvPr/>
          </p:nvSpPr>
          <p:spPr>
            <a:xfrm>
              <a:off x="9649784" y="4250742"/>
              <a:ext cx="1624012" cy="918882"/>
            </a:xfrm>
            <a:prstGeom prst="roundRect">
              <a:avLst>
                <a:gd name="adj" fmla="val 16667"/>
              </a:avLst>
            </a:prstGeom>
            <a:noFill/>
            <a:ln w="38100" cap="flat" cmpd="sng">
              <a:solidFill>
                <a:schemeClr val="dk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Build dense Cloud</a:t>
              </a: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1"/>
            <p:cNvSpPr txBox="1"/>
            <p:nvPr/>
          </p:nvSpPr>
          <p:spPr>
            <a:xfrm>
              <a:off x="96026" y="6180392"/>
              <a:ext cx="2840668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1200" b="0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*GCP: Ground Control Point</a:t>
              </a:r>
              <a:endParaRPr sz="12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1200" b="0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*DEM: Digital Elevation Model</a:t>
              </a:r>
              <a:endParaRPr sz="12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cxnSp>
          <p:nvCxnSpPr>
            <p:cNvPr id="105" name="Google Shape;105;p1"/>
            <p:cNvCxnSpPr>
              <a:stCxn id="100" idx="4"/>
            </p:cNvCxnSpPr>
            <p:nvPr/>
          </p:nvCxnSpPr>
          <p:spPr>
            <a:xfrm>
              <a:off x="3798792" y="1567252"/>
              <a:ext cx="23100" cy="559800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106" name="Google Shape;106;p1"/>
            <p:cNvCxnSpPr>
              <a:stCxn id="93" idx="3"/>
              <a:endCxn id="99" idx="1"/>
            </p:cNvCxnSpPr>
            <p:nvPr/>
          </p:nvCxnSpPr>
          <p:spPr>
            <a:xfrm>
              <a:off x="1969014" y="2587071"/>
              <a:ext cx="657300" cy="0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107" name="Google Shape;107;p1"/>
            <p:cNvCxnSpPr>
              <a:stCxn id="99" idx="3"/>
              <a:endCxn id="101" idx="1"/>
            </p:cNvCxnSpPr>
            <p:nvPr/>
          </p:nvCxnSpPr>
          <p:spPr>
            <a:xfrm>
              <a:off x="4265493" y="2587071"/>
              <a:ext cx="698700" cy="0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108" name="Google Shape;108;p1"/>
            <p:cNvCxnSpPr>
              <a:stCxn id="101" idx="3"/>
              <a:endCxn id="94" idx="1"/>
            </p:cNvCxnSpPr>
            <p:nvPr/>
          </p:nvCxnSpPr>
          <p:spPr>
            <a:xfrm>
              <a:off x="6603365" y="2587071"/>
              <a:ext cx="696300" cy="0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109" name="Google Shape;109;p1"/>
            <p:cNvCxnSpPr>
              <a:stCxn id="94" idx="3"/>
              <a:endCxn id="102" idx="1"/>
            </p:cNvCxnSpPr>
            <p:nvPr/>
          </p:nvCxnSpPr>
          <p:spPr>
            <a:xfrm rot="10800000" flipH="1">
              <a:off x="8938857" y="2582571"/>
              <a:ext cx="711000" cy="4500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110" name="Google Shape;110;p1"/>
            <p:cNvCxnSpPr>
              <a:stCxn id="102" idx="2"/>
              <a:endCxn id="103" idx="0"/>
            </p:cNvCxnSpPr>
            <p:nvPr/>
          </p:nvCxnSpPr>
          <p:spPr>
            <a:xfrm>
              <a:off x="10461790" y="3038069"/>
              <a:ext cx="0" cy="1212600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111" name="Google Shape;111;p1"/>
            <p:cNvCxnSpPr>
              <a:stCxn id="103" idx="1"/>
              <a:endCxn id="96" idx="3"/>
            </p:cNvCxnSpPr>
            <p:nvPr/>
          </p:nvCxnSpPr>
          <p:spPr>
            <a:xfrm flipH="1">
              <a:off x="8899784" y="4710183"/>
              <a:ext cx="750000" cy="600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112" name="Google Shape;112;p1"/>
            <p:cNvCxnSpPr>
              <a:stCxn id="96" idx="1"/>
              <a:endCxn id="98" idx="3"/>
            </p:cNvCxnSpPr>
            <p:nvPr/>
          </p:nvCxnSpPr>
          <p:spPr>
            <a:xfrm rot="10800000">
              <a:off x="6603467" y="4710124"/>
              <a:ext cx="657300" cy="600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113" name="Google Shape;113;p1"/>
            <p:cNvCxnSpPr>
              <a:stCxn id="98" idx="2"/>
              <a:endCxn id="95" idx="1"/>
            </p:cNvCxnSpPr>
            <p:nvPr/>
          </p:nvCxnSpPr>
          <p:spPr>
            <a:xfrm rot="-5400000" flipH="1">
              <a:off x="5547276" y="5406174"/>
              <a:ext cx="809400" cy="336300"/>
            </a:xfrm>
            <a:prstGeom prst="bentConnector2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114" name="Google Shape;114;p1"/>
            <p:cNvCxnSpPr>
              <a:stCxn id="96" idx="2"/>
              <a:endCxn id="95" idx="3"/>
            </p:cNvCxnSpPr>
            <p:nvPr/>
          </p:nvCxnSpPr>
          <p:spPr>
            <a:xfrm rot="5400000">
              <a:off x="7507906" y="5406805"/>
              <a:ext cx="808500" cy="336300"/>
            </a:xfrm>
            <a:prstGeom prst="bentConnector2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grpSp>
          <p:nvGrpSpPr>
            <p:cNvPr id="115" name="Google Shape;115;p1"/>
            <p:cNvGrpSpPr/>
            <p:nvPr/>
          </p:nvGrpSpPr>
          <p:grpSpPr>
            <a:xfrm>
              <a:off x="450405" y="3091843"/>
              <a:ext cx="1129376" cy="952335"/>
              <a:chOff x="151236" y="3765293"/>
              <a:chExt cx="1129376" cy="952335"/>
            </a:xfrm>
          </p:grpSpPr>
          <p:pic>
            <p:nvPicPr>
              <p:cNvPr id="116" name="Google Shape;116;p1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640532" y="3765293"/>
                <a:ext cx="640080" cy="480060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117" name="Google Shape;117;p1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470573" y="3908567"/>
                <a:ext cx="646912" cy="490277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118" name="Google Shape;118;p1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307446" y="4069843"/>
                <a:ext cx="646912" cy="485184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119" name="Google Shape;119;p1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151236" y="4237568"/>
                <a:ext cx="640080" cy="480060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</p:grpSp>
        <p:grpSp>
          <p:nvGrpSpPr>
            <p:cNvPr id="120" name="Google Shape;120;p1"/>
            <p:cNvGrpSpPr/>
            <p:nvPr/>
          </p:nvGrpSpPr>
          <p:grpSpPr>
            <a:xfrm>
              <a:off x="2824315" y="3091843"/>
              <a:ext cx="1129376" cy="952335"/>
              <a:chOff x="206958" y="3747415"/>
              <a:chExt cx="1129376" cy="952335"/>
            </a:xfrm>
          </p:grpSpPr>
          <p:pic>
            <p:nvPicPr>
              <p:cNvPr id="121" name="Google Shape;121;p1"/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>
                <a:off x="696254" y="3747415"/>
                <a:ext cx="640080" cy="480060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122" name="Google Shape;122;p1"/>
              <p:cNvPicPr preferRelativeResize="0"/>
              <p:nvPr/>
            </p:nvPicPr>
            <p:blipFill rotWithShape="1">
              <a:blip r:embed="rId8">
                <a:alphaModFix/>
              </a:blip>
              <a:srcRect/>
              <a:stretch/>
            </p:blipFill>
            <p:spPr>
              <a:xfrm>
                <a:off x="526295" y="3890689"/>
                <a:ext cx="646912" cy="490277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123" name="Google Shape;123;p1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363168" y="4051965"/>
                <a:ext cx="646912" cy="485184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124" name="Google Shape;124;p1"/>
              <p:cNvPicPr preferRelativeResize="0"/>
              <p:nvPr/>
            </p:nvPicPr>
            <p:blipFill rotWithShape="1">
              <a:blip r:embed="rId10">
                <a:alphaModFix/>
              </a:blip>
              <a:srcRect/>
              <a:stretch/>
            </p:blipFill>
            <p:spPr>
              <a:xfrm>
                <a:off x="206958" y="4219690"/>
                <a:ext cx="640080" cy="480060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</p:grpSp>
        <p:pic>
          <p:nvPicPr>
            <p:cNvPr id="125" name="Google Shape;125;p1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 rot="10800000">
              <a:off x="5461378" y="3099843"/>
              <a:ext cx="629519" cy="586598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pic>
        <p:grpSp>
          <p:nvGrpSpPr>
            <p:cNvPr id="126" name="Google Shape;126;p1"/>
            <p:cNvGrpSpPr/>
            <p:nvPr/>
          </p:nvGrpSpPr>
          <p:grpSpPr>
            <a:xfrm>
              <a:off x="6778054" y="3099935"/>
              <a:ext cx="2617556" cy="485184"/>
              <a:chOff x="6788442" y="3194972"/>
              <a:chExt cx="2617556" cy="485184"/>
            </a:xfrm>
          </p:grpSpPr>
          <p:pic>
            <p:nvPicPr>
              <p:cNvPr id="127" name="Google Shape;127;p1"/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>
                <a:off x="8765918" y="3194972"/>
                <a:ext cx="640080" cy="480060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128" name="Google Shape;128;p1"/>
              <p:cNvPicPr preferRelativeResize="0"/>
              <p:nvPr/>
            </p:nvPicPr>
            <p:blipFill rotWithShape="1">
              <a:blip r:embed="rId12">
                <a:alphaModFix/>
              </a:blip>
              <a:srcRect/>
              <a:stretch/>
            </p:blipFill>
            <p:spPr>
              <a:xfrm>
                <a:off x="8104482" y="3194972"/>
                <a:ext cx="646912" cy="482638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129" name="Google Shape;129;p1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7443046" y="3194972"/>
                <a:ext cx="646912" cy="485184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130" name="Google Shape;130;p1"/>
              <p:cNvPicPr preferRelativeResize="0"/>
              <p:nvPr/>
            </p:nvPicPr>
            <p:blipFill rotWithShape="1">
              <a:blip r:embed="rId10">
                <a:alphaModFix/>
              </a:blip>
              <a:srcRect/>
              <a:stretch/>
            </p:blipFill>
            <p:spPr>
              <a:xfrm>
                <a:off x="6788442" y="3194972"/>
                <a:ext cx="640080" cy="480060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</p:grpSp>
        <p:pic>
          <p:nvPicPr>
            <p:cNvPr id="131" name="Google Shape;131;p1" descr="fairy, halloween, magic, wand icon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 rot="-5400000">
              <a:off x="10770684" y="2181426"/>
              <a:ext cx="483481" cy="4834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2" name="Google Shape;132;p1"/>
            <p:cNvPicPr preferRelativeResize="0"/>
            <p:nvPr/>
          </p:nvPicPr>
          <p:blipFill rotWithShape="1">
            <a:blip r:embed="rId14">
              <a:alphaModFix/>
            </a:blip>
            <a:srcRect l="13630"/>
            <a:stretch/>
          </p:blipFill>
          <p:spPr>
            <a:xfrm>
              <a:off x="9952842" y="4815629"/>
              <a:ext cx="2380898" cy="124028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3" name="Google Shape;133;p1"/>
            <p:cNvPicPr preferRelativeResize="0"/>
            <p:nvPr/>
          </p:nvPicPr>
          <p:blipFill rotWithShape="1">
            <a:blip r:embed="rId15">
              <a:alphaModFix/>
            </a:blip>
            <a:srcRect/>
            <a:stretch/>
          </p:blipFill>
          <p:spPr>
            <a:xfrm>
              <a:off x="8094094" y="5295777"/>
              <a:ext cx="2367696" cy="11380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4" name="Google Shape;134;p1"/>
          <p:cNvSpPr txBox="1"/>
          <p:nvPr/>
        </p:nvSpPr>
        <p:spPr>
          <a:xfrm>
            <a:off x="124973" y="6184434"/>
            <a:ext cx="11172180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1800"/>
            </a:pPr>
            <a:r>
              <a:rPr lang="en-US" sz="1200" b="1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Figure </a:t>
            </a:r>
            <a:r>
              <a:rPr lang="en-US" sz="1200" b="1" i="0" u="none" strike="noStrike" cap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S1.</a:t>
            </a:r>
            <a:r>
              <a:rPr lang="en-US" sz="1200" b="1" i="0" u="none" strike="noStrike" cap="none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Agisoft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Metashape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automated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orthomosaic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building pipeline</a:t>
            </a:r>
            <a:endParaRPr sz="1200" b="1" i="0" u="none" strike="noStrike" cap="none" dirty="0">
              <a:solidFill>
                <a:srgbClr val="FF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pic>
        <p:nvPicPr>
          <p:cNvPr id="135" name="Google Shape;135;p1" descr="A screenshot of a cell phone&#10;&#10;Description generated with high confidence"/>
          <p:cNvPicPr preferRelativeResize="0"/>
          <p:nvPr/>
        </p:nvPicPr>
        <p:blipFill rotWithShape="1">
          <a:blip r:embed="rId16">
            <a:alphaModFix/>
          </a:blip>
          <a:srcRect l="38664" t="28211" r="23680" b="24097"/>
          <a:stretch/>
        </p:blipFill>
        <p:spPr>
          <a:xfrm rot="-60000">
            <a:off x="3324171" y="4040122"/>
            <a:ext cx="1595876" cy="1269033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00728" y="891147"/>
            <a:ext cx="9448800" cy="475672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sp>
        <p:nvSpPr>
          <p:cNvPr id="7" name="Google Shape;134;p1"/>
          <p:cNvSpPr txBox="1"/>
          <p:nvPr/>
        </p:nvSpPr>
        <p:spPr>
          <a:xfrm>
            <a:off x="124973" y="6184434"/>
            <a:ext cx="11172180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1800"/>
            </a:pPr>
            <a:r>
              <a:rPr lang="en-US" sz="12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Figure S2. </a:t>
            </a:r>
            <a:r>
              <a:rPr lang="en-US" sz="12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CIAT </a:t>
            </a:r>
            <a:r>
              <a:rPr lang="en-US" sz="1200" dirty="0" err="1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Pheno</a:t>
            </a:r>
            <a:r>
              <a:rPr lang="en-US" sz="12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-i Front-</a:t>
            </a:r>
            <a:r>
              <a:rPr lang="en-US" sz="1200" dirty="0" err="1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en</a:t>
            </a:r>
            <a:r>
              <a:rPr lang="en-US" sz="12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overview</a:t>
            </a:r>
            <a:endParaRPr sz="1200" i="0" u="none" strike="noStrike" cap="none" dirty="0">
              <a:solidFill>
                <a:srgbClr val="FF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" name="Google Shape;148;p3"/>
          <p:cNvGrpSpPr/>
          <p:nvPr/>
        </p:nvGrpSpPr>
        <p:grpSpPr>
          <a:xfrm>
            <a:off x="0" y="1547373"/>
            <a:ext cx="12059120" cy="2649866"/>
            <a:chOff x="72049" y="1031807"/>
            <a:chExt cx="12059120" cy="2649866"/>
          </a:xfrm>
        </p:grpSpPr>
        <p:grpSp>
          <p:nvGrpSpPr>
            <p:cNvPr id="149" name="Google Shape;149;p3"/>
            <p:cNvGrpSpPr/>
            <p:nvPr/>
          </p:nvGrpSpPr>
          <p:grpSpPr>
            <a:xfrm>
              <a:off x="5570114" y="1489042"/>
              <a:ext cx="2974694" cy="2067161"/>
              <a:chOff x="5638866" y="2671574"/>
              <a:chExt cx="2974694" cy="2067161"/>
            </a:xfrm>
          </p:grpSpPr>
          <p:sp>
            <p:nvSpPr>
              <p:cNvPr id="150" name="Google Shape;150;p3"/>
              <p:cNvSpPr/>
              <p:nvPr/>
            </p:nvSpPr>
            <p:spPr>
              <a:xfrm>
                <a:off x="5638866" y="2671574"/>
                <a:ext cx="2974694" cy="2067161"/>
              </a:xfrm>
              <a:prstGeom prst="roundRect">
                <a:avLst>
                  <a:gd name="adj" fmla="val 16667"/>
                </a:avLst>
              </a:prstGeom>
              <a:solidFill>
                <a:schemeClr val="lt1"/>
              </a:solidFill>
              <a:ln w="38100" cap="flat" cmpd="sng">
                <a:solidFill>
                  <a:srgbClr val="7030A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lang="en-US" sz="1800" b="0" i="0" u="none" strike="noStrike" cap="none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/>
                    <a:cs typeface="Times New Roman" panose="02020603050405020304" pitchFamily="18" charset="0"/>
                    <a:sym typeface="Calibri"/>
                  </a:rPr>
                  <a:t>Web Application</a:t>
                </a:r>
                <a:endParaRPr sz="1400" b="0" i="0" u="none" strike="noStrike" cap="none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pic>
            <p:nvPicPr>
              <p:cNvPr id="151" name="Google Shape;151;p3" descr="https://hackernoon.com/hn-images/1*VeM-5lsAtrrJ4jXH96h5kg.png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6339235" y="3218500"/>
                <a:ext cx="1573955" cy="74369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2" name="Google Shape;152;p3" descr="https://camo.githubusercontent.com/f51f518aa896d3d6d541bcb03a84973e3379a409/68747470733a2f2f662e636c6f75642e6769746875622e636f6d2f6173736574732f3439363235352f313735383139332f63313231376535342d363638622d313165332d383138342d6132313265663865666337362e706e67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6116936" y="4050097"/>
                <a:ext cx="2266924" cy="60073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53" name="Google Shape;153;p3"/>
            <p:cNvSpPr/>
            <p:nvPr/>
          </p:nvSpPr>
          <p:spPr>
            <a:xfrm>
              <a:off x="3493983" y="1508077"/>
              <a:ext cx="1821964" cy="989412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154" name="Google Shape;154;p3"/>
            <p:cNvSpPr/>
            <p:nvPr/>
          </p:nvSpPr>
          <p:spPr>
            <a:xfrm rot="10800000">
              <a:off x="3493982" y="2692261"/>
              <a:ext cx="1821964" cy="989412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grpSp>
          <p:nvGrpSpPr>
            <p:cNvPr id="155" name="Google Shape;155;p3"/>
            <p:cNvGrpSpPr/>
            <p:nvPr/>
          </p:nvGrpSpPr>
          <p:grpSpPr>
            <a:xfrm>
              <a:off x="265119" y="1489042"/>
              <a:ext cx="2974694" cy="2067161"/>
              <a:chOff x="333871" y="2671574"/>
              <a:chExt cx="2974694" cy="2067161"/>
            </a:xfrm>
          </p:grpSpPr>
          <p:sp>
            <p:nvSpPr>
              <p:cNvPr id="156" name="Google Shape;156;p3"/>
              <p:cNvSpPr/>
              <p:nvPr/>
            </p:nvSpPr>
            <p:spPr>
              <a:xfrm>
                <a:off x="333871" y="2671574"/>
                <a:ext cx="2974694" cy="2067161"/>
              </a:xfrm>
              <a:prstGeom prst="roundRect">
                <a:avLst>
                  <a:gd name="adj" fmla="val 16667"/>
                </a:avLst>
              </a:prstGeom>
              <a:solidFill>
                <a:schemeClr val="lt1"/>
              </a:solidFill>
              <a:ln w="38100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lang="en-US" sz="1800" b="0" i="0" u="none" strike="noStrike" cap="none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/>
                    <a:cs typeface="Times New Roman" panose="02020603050405020304" pitchFamily="18" charset="0"/>
                    <a:sym typeface="Calibri"/>
                  </a:rPr>
                  <a:t>FLASK_API.py</a:t>
                </a:r>
                <a:endParaRPr sz="1400" b="0" i="0" u="none" strike="noStrike" cap="none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157" name="Google Shape;157;p3"/>
              <p:cNvSpPr/>
              <p:nvPr/>
            </p:nvSpPr>
            <p:spPr>
              <a:xfrm>
                <a:off x="588040" y="3490706"/>
                <a:ext cx="1474788" cy="942975"/>
              </a:xfrm>
              <a:prstGeom prst="roundRect">
                <a:avLst>
                  <a:gd name="adj" fmla="val 16667"/>
                </a:avLst>
              </a:prstGeom>
              <a:noFill/>
              <a:ln w="38100" cap="flat" cmpd="sng">
                <a:solidFill>
                  <a:schemeClr val="accen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lang="en-US" sz="1600" b="1" i="0" u="none" strike="noStrike" cap="none">
                    <a:solidFill>
                      <a:srgbClr val="C00000"/>
                    </a:solidFill>
                    <a:latin typeface="Times New Roman" panose="02020603050405020304" pitchFamily="18" charset="0"/>
                    <a:ea typeface="Calibri"/>
                    <a:cs typeface="Times New Roman" panose="02020603050405020304" pitchFamily="18" charset="0"/>
                    <a:sym typeface="Calibri"/>
                  </a:rPr>
                  <a:t>CIAT Pheno-i</a:t>
                </a:r>
                <a:endParaRPr sz="1200" b="0" i="0" u="none" strike="noStrike" cap="none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lang="en-US" sz="1600" b="1" i="0" u="none" strike="noStrike" cap="none">
                    <a:solidFill>
                      <a:srgbClr val="C00000"/>
                    </a:solidFill>
                    <a:latin typeface="Times New Roman" panose="02020603050405020304" pitchFamily="18" charset="0"/>
                    <a:ea typeface="Calibri"/>
                    <a:cs typeface="Times New Roman" panose="02020603050405020304" pitchFamily="18" charset="0"/>
                    <a:sym typeface="Calibri"/>
                  </a:rPr>
                  <a:t>Backend.py</a:t>
                </a:r>
                <a:endParaRPr sz="1200" b="0" i="0" u="none" strike="noStrike" cap="none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pic>
            <p:nvPicPr>
              <p:cNvPr id="158" name="Google Shape;158;p3" descr="https://5.imimg.com/data5/HT/HX/YO/GLADMIN-13634783/selection-208-500x500.png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2219962" y="3060685"/>
                <a:ext cx="979518" cy="98941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9" name="Google Shape;159;p3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2347051" y="4158364"/>
                <a:ext cx="674125" cy="48151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60" name="Google Shape;160;p3"/>
            <p:cNvSpPr txBox="1"/>
            <p:nvPr/>
          </p:nvSpPr>
          <p:spPr>
            <a:xfrm>
              <a:off x="3642019" y="2163283"/>
              <a:ext cx="1349408" cy="646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API RESTFUL</a:t>
              </a:r>
              <a:endParaRPr sz="18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grpSp>
          <p:nvGrpSpPr>
            <p:cNvPr id="161" name="Google Shape;161;p3"/>
            <p:cNvGrpSpPr/>
            <p:nvPr/>
          </p:nvGrpSpPr>
          <p:grpSpPr>
            <a:xfrm>
              <a:off x="9627922" y="1791395"/>
              <a:ext cx="2503247" cy="1665955"/>
              <a:chOff x="9696674" y="2973927"/>
              <a:chExt cx="2503247" cy="1665955"/>
            </a:xfrm>
          </p:grpSpPr>
          <p:pic>
            <p:nvPicPr>
              <p:cNvPr id="162" name="Google Shape;162;p3" descr="https://www.creativefabrica.com/wp-content/uploads/2019/04/Laptop-icon-by-marco.livolsi2014-1-580x386.jpg"/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>
                <a:off x="9696674" y="2973927"/>
                <a:ext cx="2503247" cy="166595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63" name="Google Shape;163;p3"/>
              <p:cNvPicPr preferRelativeResize="0"/>
              <p:nvPr/>
            </p:nvPicPr>
            <p:blipFill rotWithShape="1">
              <a:blip r:embed="rId8">
                <a:alphaModFix/>
              </a:blip>
              <a:srcRect/>
              <a:stretch/>
            </p:blipFill>
            <p:spPr>
              <a:xfrm>
                <a:off x="10722482" y="3349704"/>
                <a:ext cx="457200" cy="4572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64" name="Google Shape;164;p3"/>
            <p:cNvGrpSpPr/>
            <p:nvPr/>
          </p:nvGrpSpPr>
          <p:grpSpPr>
            <a:xfrm>
              <a:off x="8602114" y="2129667"/>
              <a:ext cx="1404723" cy="989412"/>
              <a:chOff x="8648008" y="3316009"/>
              <a:chExt cx="1404723" cy="989412"/>
            </a:xfrm>
          </p:grpSpPr>
          <p:sp>
            <p:nvSpPr>
              <p:cNvPr id="165" name="Google Shape;165;p3"/>
              <p:cNvSpPr/>
              <p:nvPr/>
            </p:nvSpPr>
            <p:spPr>
              <a:xfrm>
                <a:off x="9084229" y="3316009"/>
                <a:ext cx="968502" cy="989412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endParaRPr>
              </a:p>
            </p:txBody>
          </p:sp>
          <p:sp>
            <p:nvSpPr>
              <p:cNvPr id="166" name="Google Shape;166;p3"/>
              <p:cNvSpPr/>
              <p:nvPr/>
            </p:nvSpPr>
            <p:spPr>
              <a:xfrm rot="10800000">
                <a:off x="8648008" y="3316009"/>
                <a:ext cx="968502" cy="989412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endParaRPr>
              </a:p>
            </p:txBody>
          </p:sp>
        </p:grpSp>
        <p:sp>
          <p:nvSpPr>
            <p:cNvPr id="167" name="Google Shape;167;p3"/>
            <p:cNvSpPr txBox="1"/>
            <p:nvPr/>
          </p:nvSpPr>
          <p:spPr>
            <a:xfrm>
              <a:off x="72049" y="1065577"/>
              <a:ext cx="3128666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>
                  <a:solidFill>
                    <a:srgbClr val="0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      </a:t>
              </a:r>
              <a:r>
                <a:rPr lang="en-US" sz="1800" b="1" i="0" u="none" strike="noStrike" cap="none">
                  <a:solidFill>
                    <a:srgbClr val="C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CIAT server (Backend)</a:t>
              </a:r>
              <a:endParaRPr sz="1400" b="0" i="0" u="none" strike="noStrike" cap="none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168" name="Google Shape;168;p3"/>
            <p:cNvSpPr txBox="1"/>
            <p:nvPr/>
          </p:nvSpPr>
          <p:spPr>
            <a:xfrm>
              <a:off x="5656621" y="1031807"/>
              <a:ext cx="2801678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>
                  <a:solidFill>
                    <a:srgbClr val="0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      </a:t>
              </a:r>
              <a:r>
                <a:rPr lang="en-US" sz="1800" b="1" i="0" u="none" strike="noStrike" cap="none">
                  <a:solidFill>
                    <a:srgbClr val="C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Front-end server</a:t>
              </a:r>
              <a:endParaRPr sz="1400" b="0" i="0" u="none" strike="noStrike" cap="none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169" name="Google Shape;169;p3"/>
            <p:cNvSpPr txBox="1"/>
            <p:nvPr/>
          </p:nvSpPr>
          <p:spPr>
            <a:xfrm>
              <a:off x="9319558" y="1059983"/>
              <a:ext cx="2801678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               </a:t>
              </a:r>
              <a:r>
                <a:rPr lang="en-US" sz="1800" b="1" i="0" u="none" strike="noStrike" cap="none" dirty="0">
                  <a:solidFill>
                    <a:srgbClr val="C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Browser</a:t>
              </a:r>
              <a:endParaRPr sz="14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171" name="Google Shape;171;p3"/>
          <p:cNvSpPr txBox="1"/>
          <p:nvPr/>
        </p:nvSpPr>
        <p:spPr>
          <a:xfrm>
            <a:off x="8774870" y="2053520"/>
            <a:ext cx="1512017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HTTP Protocol</a:t>
            </a:r>
            <a:endParaRPr sz="1400" b="0" i="0" u="none" strike="noStrike" cap="none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72" name="Google Shape;172;p3"/>
          <p:cNvSpPr txBox="1"/>
          <p:nvPr/>
        </p:nvSpPr>
        <p:spPr>
          <a:xfrm>
            <a:off x="8774976" y="2964022"/>
            <a:ext cx="94506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Internet</a:t>
            </a:r>
            <a:endParaRPr sz="1800" b="0" i="0" u="none" strike="noStrike" cap="none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7" name="Google Shape;134;p1"/>
          <p:cNvSpPr txBox="1"/>
          <p:nvPr/>
        </p:nvSpPr>
        <p:spPr>
          <a:xfrm>
            <a:off x="124972" y="6184434"/>
            <a:ext cx="1193414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1800"/>
            </a:pPr>
            <a:r>
              <a:rPr lang="en-US" sz="1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Figure S3. </a:t>
            </a:r>
            <a:r>
              <a:rPr lang="en-US" sz="12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Pheno</a:t>
            </a:r>
            <a:r>
              <a:rPr lang="en-US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-i image analysis platform design. Back-end: Developed in Python 3 and Flask as a Web Service. Front-end: Developed using React as a single page app, it implements leaflet.js to </a:t>
            </a:r>
            <a:r>
              <a:rPr lang="en-US" sz="12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render.</a:t>
            </a:r>
            <a:endParaRPr sz="1200" i="0" u="none" strike="noStrike" cap="none" dirty="0">
              <a:solidFill>
                <a:srgbClr val="FF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6200000">
            <a:off x="3064291" y="-1775566"/>
            <a:ext cx="5274007" cy="1048759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34;p1"/>
          <p:cNvSpPr txBox="1"/>
          <p:nvPr/>
        </p:nvSpPr>
        <p:spPr>
          <a:xfrm rot="16200000">
            <a:off x="8881047" y="3609571"/>
            <a:ext cx="5656068" cy="284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1800"/>
            </a:pPr>
            <a:r>
              <a:rPr lang="en-US" sz="12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Figure S4. </a:t>
            </a:r>
            <a:r>
              <a:rPr lang="en-US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Schematic representation of database  implemented in CIAT </a:t>
            </a:r>
            <a:r>
              <a:rPr lang="en-US" sz="12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Pheno</a:t>
            </a:r>
            <a:r>
              <a:rPr lang="en-US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-i.</a:t>
            </a:r>
            <a:endParaRPr sz="1200" i="0" u="none" strike="noStrike" cap="none" dirty="0">
              <a:solidFill>
                <a:srgbClr val="FF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5"/>
          <p:cNvSpPr txBox="1"/>
          <p:nvPr/>
        </p:nvSpPr>
        <p:spPr>
          <a:xfrm>
            <a:off x="2213327" y="259322"/>
            <a:ext cx="400913" cy="23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a)</a:t>
            </a:r>
            <a:endParaRPr sz="1200" b="1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88" name="Google Shape;188;p5"/>
          <p:cNvSpPr txBox="1"/>
          <p:nvPr/>
        </p:nvSpPr>
        <p:spPr>
          <a:xfrm>
            <a:off x="6128171" y="259322"/>
            <a:ext cx="400913" cy="23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b)</a:t>
            </a:r>
            <a:endParaRPr sz="1200" b="1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89" name="Google Shape;189;p5"/>
          <p:cNvSpPr txBox="1"/>
          <p:nvPr/>
        </p:nvSpPr>
        <p:spPr>
          <a:xfrm>
            <a:off x="2213327" y="3012768"/>
            <a:ext cx="400913" cy="23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c)</a:t>
            </a:r>
            <a:endParaRPr sz="1200" b="1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90" name="Google Shape;190;p5"/>
          <p:cNvSpPr txBox="1"/>
          <p:nvPr/>
        </p:nvSpPr>
        <p:spPr>
          <a:xfrm>
            <a:off x="6128171" y="3012767"/>
            <a:ext cx="400913" cy="23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d)</a:t>
            </a:r>
            <a:endParaRPr sz="1200" b="1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2" name="Google Shape;134;p1"/>
          <p:cNvSpPr txBox="1"/>
          <p:nvPr/>
        </p:nvSpPr>
        <p:spPr>
          <a:xfrm>
            <a:off x="124972" y="6177280"/>
            <a:ext cx="12067028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1800"/>
            </a:pPr>
            <a:r>
              <a:rPr lang="en-US" sz="12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Figure S5. </a:t>
            </a:r>
            <a:r>
              <a:rPr lang="en-US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Comparison of time series data between manual and automatic </a:t>
            </a:r>
            <a:r>
              <a:rPr lang="en-US" sz="12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orthomosaic</a:t>
            </a:r>
            <a:r>
              <a:rPr lang="en-US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generation with MS and RGB sensors. (a) </a:t>
            </a:r>
            <a:r>
              <a:rPr lang="en-US" sz="12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MultiSpectral</a:t>
            </a:r>
            <a:r>
              <a:rPr lang="en-US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trial in manual mode. (b) Multispectral trial in auto mode. (c) RGB trial in manual mode. (d) RGB trial in auto mode. *M1-M8 Manual </a:t>
            </a:r>
            <a:r>
              <a:rPr lang="en-US" sz="12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orthomosaics</a:t>
            </a:r>
            <a:r>
              <a:rPr lang="en-US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. *A1-A8 Automatic </a:t>
            </a:r>
            <a:r>
              <a:rPr lang="en-US" sz="12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orthomosaics</a:t>
            </a:r>
            <a:r>
              <a:rPr lang="en-US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.</a:t>
            </a:r>
            <a:endParaRPr sz="1200" i="0" u="none" strike="noStrike" cap="none" dirty="0">
              <a:solidFill>
                <a:srgbClr val="FF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8089" y="3131907"/>
            <a:ext cx="3346704" cy="266635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314" y="3131907"/>
            <a:ext cx="3346704" cy="26664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8089" y="323418"/>
            <a:ext cx="3346704" cy="263669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314" y="323418"/>
            <a:ext cx="3346704" cy="26366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209</Words>
  <Application>Microsoft Office PowerPoint</Application>
  <PresentationFormat>Widescreen</PresentationFormat>
  <Paragraphs>34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Valencia Ortiz, Milton Orlando (Alliance Bioversity-CIAT)</dc:creator>
  <cp:lastModifiedBy>Valencia Ortiz, Milton Orlando (Alliance Bioversity-CIAT)</cp:lastModifiedBy>
  <cp:revision>22</cp:revision>
  <dcterms:created xsi:type="dcterms:W3CDTF">2013-07-15T20:26:40Z</dcterms:created>
  <dcterms:modified xsi:type="dcterms:W3CDTF">2020-02-18T12:53:09Z</dcterms:modified>
</cp:coreProperties>
</file>