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71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C8CEE-CECF-0D42-8003-07ED1C4B41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216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7DE46D5-A5BA-F549-A878-E27D3BEA7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706599"/>
              </p:ext>
            </p:extLst>
          </p:nvPr>
        </p:nvGraphicFramePr>
        <p:xfrm>
          <a:off x="625617" y="1410567"/>
          <a:ext cx="13603014" cy="4937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4691">
                  <a:extLst>
                    <a:ext uri="{9D8B030D-6E8A-4147-A177-3AD203B41FA5}">
                      <a16:colId xmlns:a16="http://schemas.microsoft.com/office/drawing/2014/main" val="696486160"/>
                    </a:ext>
                  </a:extLst>
                </a:gridCol>
                <a:gridCol w="457796">
                  <a:extLst>
                    <a:ext uri="{9D8B030D-6E8A-4147-A177-3AD203B41FA5}">
                      <a16:colId xmlns:a16="http://schemas.microsoft.com/office/drawing/2014/main" val="3599279754"/>
                    </a:ext>
                  </a:extLst>
                </a:gridCol>
                <a:gridCol w="353358">
                  <a:extLst>
                    <a:ext uri="{9D8B030D-6E8A-4147-A177-3AD203B41FA5}">
                      <a16:colId xmlns:a16="http://schemas.microsoft.com/office/drawing/2014/main" val="1779221161"/>
                    </a:ext>
                  </a:extLst>
                </a:gridCol>
                <a:gridCol w="309251">
                  <a:extLst>
                    <a:ext uri="{9D8B030D-6E8A-4147-A177-3AD203B41FA5}">
                      <a16:colId xmlns:a16="http://schemas.microsoft.com/office/drawing/2014/main" val="3555888950"/>
                    </a:ext>
                  </a:extLst>
                </a:gridCol>
                <a:gridCol w="501903">
                  <a:extLst>
                    <a:ext uri="{9D8B030D-6E8A-4147-A177-3AD203B41FA5}">
                      <a16:colId xmlns:a16="http://schemas.microsoft.com/office/drawing/2014/main" val="3990367408"/>
                    </a:ext>
                  </a:extLst>
                </a:gridCol>
                <a:gridCol w="113036">
                  <a:extLst>
                    <a:ext uri="{9D8B030D-6E8A-4147-A177-3AD203B41FA5}">
                      <a16:colId xmlns:a16="http://schemas.microsoft.com/office/drawing/2014/main" val="2786380464"/>
                    </a:ext>
                  </a:extLst>
                </a:gridCol>
                <a:gridCol w="698118">
                  <a:extLst>
                    <a:ext uri="{9D8B030D-6E8A-4147-A177-3AD203B41FA5}">
                      <a16:colId xmlns:a16="http://schemas.microsoft.com/office/drawing/2014/main" val="2269902734"/>
                    </a:ext>
                  </a:extLst>
                </a:gridCol>
                <a:gridCol w="688021">
                  <a:extLst>
                    <a:ext uri="{9D8B030D-6E8A-4147-A177-3AD203B41FA5}">
                      <a16:colId xmlns:a16="http://schemas.microsoft.com/office/drawing/2014/main" val="1243446565"/>
                    </a:ext>
                  </a:extLst>
                </a:gridCol>
                <a:gridCol w="1007165">
                  <a:extLst>
                    <a:ext uri="{9D8B030D-6E8A-4147-A177-3AD203B41FA5}">
                      <a16:colId xmlns:a16="http://schemas.microsoft.com/office/drawing/2014/main" val="87655471"/>
                    </a:ext>
                  </a:extLst>
                </a:gridCol>
                <a:gridCol w="2292626">
                  <a:extLst>
                    <a:ext uri="{9D8B030D-6E8A-4147-A177-3AD203B41FA5}">
                      <a16:colId xmlns:a16="http://schemas.microsoft.com/office/drawing/2014/main" val="2803641739"/>
                    </a:ext>
                  </a:extLst>
                </a:gridCol>
                <a:gridCol w="106018">
                  <a:extLst>
                    <a:ext uri="{9D8B030D-6E8A-4147-A177-3AD203B41FA5}">
                      <a16:colId xmlns:a16="http://schemas.microsoft.com/office/drawing/2014/main" val="1603476440"/>
                    </a:ext>
                  </a:extLst>
                </a:gridCol>
                <a:gridCol w="1020417">
                  <a:extLst>
                    <a:ext uri="{9D8B030D-6E8A-4147-A177-3AD203B41FA5}">
                      <a16:colId xmlns:a16="http://schemas.microsoft.com/office/drawing/2014/main" val="2699229073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4285598097"/>
                    </a:ext>
                  </a:extLst>
                </a:gridCol>
                <a:gridCol w="2014330">
                  <a:extLst>
                    <a:ext uri="{9D8B030D-6E8A-4147-A177-3AD203B41FA5}">
                      <a16:colId xmlns:a16="http://schemas.microsoft.com/office/drawing/2014/main" val="20411638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3414762831"/>
                    </a:ext>
                  </a:extLst>
                </a:gridCol>
                <a:gridCol w="1975678">
                  <a:extLst>
                    <a:ext uri="{9D8B030D-6E8A-4147-A177-3AD203B41FA5}">
                      <a16:colId xmlns:a16="http://schemas.microsoft.com/office/drawing/2014/main" val="2577050277"/>
                    </a:ext>
                  </a:extLst>
                </a:gridCol>
                <a:gridCol w="67397">
                  <a:extLst>
                    <a:ext uri="{9D8B030D-6E8A-4147-A177-3AD203B41FA5}">
                      <a16:colId xmlns:a16="http://schemas.microsoft.com/office/drawing/2014/main" val="2151746667"/>
                    </a:ext>
                  </a:extLst>
                </a:gridCol>
              </a:tblGrid>
              <a:tr h="329148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Experimental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Experimental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Standard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Standard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91133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Event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100" u="none" strike="noStrike">
                          <a:effectLst/>
                        </a:rPr>
                        <a:t>Event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 Event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95%CI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177578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77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257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0.29 [0.17, 0.50]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961252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108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12.80%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0.58 [0.30, 1.10]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665637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Paulussen(SR)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79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11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0.67 [0.25, 1.76]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50156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Paulussen(HR)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96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252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98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17.30%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0.89 [0.62, 1.28]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948169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247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15.40%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1.14 [0.70, 1.84]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834916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284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0.43 [0.26, 0.73]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504570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Le Deley 2014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61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431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62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425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17.00%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0.97 [0.66, 1.41]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556621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941831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50" u="none" strike="noStrike">
                          <a:effectLst/>
                        </a:rPr>
                        <a:t>1658</a:t>
                      </a:r>
                      <a:endParaRPr lang="en-US" altLang="ja-JP" sz="11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1658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1436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0.66 [0.46, 0.96]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2598"/>
                  </a:ext>
                </a:extLst>
              </a:tr>
              <a:tr h="3291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329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329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</a:rPr>
                        <a:t>330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330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302922"/>
                  </a:ext>
                </a:extLst>
              </a:tr>
              <a:tr h="329148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0.17; Chi² = 22.08,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6 (P = 0.001); I² = 73%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3609201"/>
                  </a:ext>
                </a:extLst>
              </a:tr>
              <a:tr h="329148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2.17 (P = 0.03)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217710"/>
                  </a:ext>
                </a:extLst>
              </a:tr>
              <a:tr h="32914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 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353922"/>
                  </a:ext>
                </a:extLst>
              </a:tr>
            </a:tbl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54310" y="8139748"/>
            <a:ext cx="11493180" cy="1914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</a:t>
            </a:r>
            <a:r>
              <a:rPr lang="en-US" altLang="ja-JP" sz="3200" b="1"/>
              <a:t>File 9: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S7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3-year OS with standard vs experimental chemotherapy.</a:t>
            </a:r>
          </a:p>
          <a:p>
            <a:r>
              <a:rPr lang="en-US" altLang="ja-JP" dirty="0"/>
              <a:t>Abbreviations: CI, confidence interval; HR, high risk; M-H, Mantel-</a:t>
            </a:r>
            <a:r>
              <a:rPr lang="en-US" altLang="ja-JP" dirty="0" err="1"/>
              <a:t>Haenszel</a:t>
            </a:r>
            <a:r>
              <a:rPr lang="en-US" altLang="ja-JP" dirty="0"/>
              <a:t>; OS, overall survival; SR, standard risk 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237782" y="5664394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324348" y="2059064"/>
            <a:ext cx="5904283" cy="363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47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250</Words>
  <Application>Microsoft Macintosh PowerPoint</Application>
  <PresentationFormat>ユーザー設定</PresentationFormat>
  <Paragraphs>84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2019-01-24T02:37:48Z</dcterms:modified>
</cp:coreProperties>
</file>