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0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95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F218532-70F1-524D-98B6-AB9DB720C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838546"/>
              </p:ext>
            </p:extLst>
          </p:nvPr>
        </p:nvGraphicFramePr>
        <p:xfrm>
          <a:off x="591200" y="1360377"/>
          <a:ext cx="13603016" cy="4845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962">
                  <a:extLst>
                    <a:ext uri="{9D8B030D-6E8A-4147-A177-3AD203B41FA5}">
                      <a16:colId xmlns:a16="http://schemas.microsoft.com/office/drawing/2014/main" val="2518180851"/>
                    </a:ext>
                  </a:extLst>
                </a:gridCol>
                <a:gridCol w="427516">
                  <a:extLst>
                    <a:ext uri="{9D8B030D-6E8A-4147-A177-3AD203B41FA5}">
                      <a16:colId xmlns:a16="http://schemas.microsoft.com/office/drawing/2014/main" val="1036921368"/>
                    </a:ext>
                  </a:extLst>
                </a:gridCol>
                <a:gridCol w="372220">
                  <a:extLst>
                    <a:ext uri="{9D8B030D-6E8A-4147-A177-3AD203B41FA5}">
                      <a16:colId xmlns:a16="http://schemas.microsoft.com/office/drawing/2014/main" val="3847408929"/>
                    </a:ext>
                  </a:extLst>
                </a:gridCol>
                <a:gridCol w="343398">
                  <a:extLst>
                    <a:ext uri="{9D8B030D-6E8A-4147-A177-3AD203B41FA5}">
                      <a16:colId xmlns:a16="http://schemas.microsoft.com/office/drawing/2014/main" val="2681559213"/>
                    </a:ext>
                  </a:extLst>
                </a:gridCol>
                <a:gridCol w="456338">
                  <a:extLst>
                    <a:ext uri="{9D8B030D-6E8A-4147-A177-3AD203B41FA5}">
                      <a16:colId xmlns:a16="http://schemas.microsoft.com/office/drawing/2014/main" val="2231101205"/>
                    </a:ext>
                  </a:extLst>
                </a:gridCol>
                <a:gridCol w="179766">
                  <a:extLst>
                    <a:ext uri="{9D8B030D-6E8A-4147-A177-3AD203B41FA5}">
                      <a16:colId xmlns:a16="http://schemas.microsoft.com/office/drawing/2014/main" val="4009006581"/>
                    </a:ext>
                  </a:extLst>
                </a:gridCol>
                <a:gridCol w="755374">
                  <a:extLst>
                    <a:ext uri="{9D8B030D-6E8A-4147-A177-3AD203B41FA5}">
                      <a16:colId xmlns:a16="http://schemas.microsoft.com/office/drawing/2014/main" val="1767911490"/>
                    </a:ext>
                  </a:extLst>
                </a:gridCol>
                <a:gridCol w="596348">
                  <a:extLst>
                    <a:ext uri="{9D8B030D-6E8A-4147-A177-3AD203B41FA5}">
                      <a16:colId xmlns:a16="http://schemas.microsoft.com/office/drawing/2014/main" val="4136545483"/>
                    </a:ext>
                  </a:extLst>
                </a:gridCol>
                <a:gridCol w="1033669">
                  <a:extLst>
                    <a:ext uri="{9D8B030D-6E8A-4147-A177-3AD203B41FA5}">
                      <a16:colId xmlns:a16="http://schemas.microsoft.com/office/drawing/2014/main" val="3782636998"/>
                    </a:ext>
                  </a:extLst>
                </a:gridCol>
                <a:gridCol w="2248273">
                  <a:extLst>
                    <a:ext uri="{9D8B030D-6E8A-4147-A177-3AD203B41FA5}">
                      <a16:colId xmlns:a16="http://schemas.microsoft.com/office/drawing/2014/main" val="2712551663"/>
                    </a:ext>
                  </a:extLst>
                </a:gridCol>
                <a:gridCol w="84110">
                  <a:extLst>
                    <a:ext uri="{9D8B030D-6E8A-4147-A177-3AD203B41FA5}">
                      <a16:colId xmlns:a16="http://schemas.microsoft.com/office/drawing/2014/main" val="3350357492"/>
                    </a:ext>
                  </a:extLst>
                </a:gridCol>
                <a:gridCol w="1325217">
                  <a:extLst>
                    <a:ext uri="{9D8B030D-6E8A-4147-A177-3AD203B41FA5}">
                      <a16:colId xmlns:a16="http://schemas.microsoft.com/office/drawing/2014/main" val="992858298"/>
                    </a:ext>
                  </a:extLst>
                </a:gridCol>
                <a:gridCol w="119270">
                  <a:extLst>
                    <a:ext uri="{9D8B030D-6E8A-4147-A177-3AD203B41FA5}">
                      <a16:colId xmlns:a16="http://schemas.microsoft.com/office/drawing/2014/main" val="1082357732"/>
                    </a:ext>
                  </a:extLst>
                </a:gridCol>
                <a:gridCol w="1643269">
                  <a:extLst>
                    <a:ext uri="{9D8B030D-6E8A-4147-A177-3AD203B41FA5}">
                      <a16:colId xmlns:a16="http://schemas.microsoft.com/office/drawing/2014/main" val="1069080517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55218187"/>
                    </a:ext>
                  </a:extLst>
                </a:gridCol>
                <a:gridCol w="1881809">
                  <a:extLst>
                    <a:ext uri="{9D8B030D-6E8A-4147-A177-3AD203B41FA5}">
                      <a16:colId xmlns:a16="http://schemas.microsoft.com/office/drawing/2014/main" val="745702232"/>
                    </a:ext>
                  </a:extLst>
                </a:gridCol>
                <a:gridCol w="107155">
                  <a:extLst>
                    <a:ext uri="{9D8B030D-6E8A-4147-A177-3AD203B41FA5}">
                      <a16:colId xmlns:a16="http://schemas.microsoft.com/office/drawing/2014/main" val="3011740465"/>
                    </a:ext>
                  </a:extLst>
                </a:gridCol>
              </a:tblGrid>
              <a:tr h="302067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Experimental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Standard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5040937"/>
                  </a:ext>
                </a:extLst>
              </a:tr>
              <a:tr h="20470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Fixed,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Fixed,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555210"/>
                  </a:ext>
                </a:extLst>
              </a:tr>
              <a:tr h="29978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0.75 [0.28, 2.00]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409593"/>
                  </a:ext>
                </a:extLst>
              </a:tr>
              <a:tr h="37064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0.64 [0.18, 2.34]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976757"/>
                  </a:ext>
                </a:extLst>
              </a:tr>
              <a:tr h="34753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Paulussen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(SR) 2008 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79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2.50%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0.96 [0.13, 7.00]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912525"/>
                  </a:ext>
                </a:extLst>
              </a:tr>
              <a:tr h="33403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252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240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34.60%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0.63 [0.34, 1.14]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800844"/>
                  </a:ext>
                </a:extLst>
              </a:tr>
              <a:tr h="3287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247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0.65 [0.28, 1.50]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371039"/>
                  </a:ext>
                </a:extLst>
              </a:tr>
              <a:tr h="3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Womer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11.00%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1.00 [0.39, 2.56]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241299"/>
                  </a:ext>
                </a:extLst>
              </a:tr>
              <a:tr h="2931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Le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Deley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431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425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15.90%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1.30 [0.62, 2.71]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62914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99742"/>
                  </a:ext>
                </a:extLst>
              </a:tr>
              <a:tr h="24289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1658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1658</a:t>
                      </a:r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1436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0.80 [0.58, 1.12]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18652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78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868155"/>
                  </a:ext>
                </a:extLst>
              </a:tr>
              <a:tr h="286925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Chi² = 2.92,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6 (P = 0.82); I² = 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496002"/>
                  </a:ext>
                </a:extLst>
              </a:tr>
              <a:tr h="277649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1.30 (P = 0.19)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778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441343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1493180" cy="1914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File 8: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S6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1-year OS with standard vs experimental chemotherapy.</a:t>
            </a:r>
          </a:p>
          <a:p>
            <a:r>
              <a:rPr lang="en-US" altLang="ja-JP" dirty="0"/>
              <a:t>Abbreviations: CI, confidence interval; HR, high risk; M-H, Mantel-</a:t>
            </a:r>
            <a:r>
              <a:rPr lang="en-US" altLang="ja-JP" dirty="0" err="1"/>
              <a:t>Haenszel</a:t>
            </a:r>
            <a:r>
              <a:rPr lang="en-US" altLang="ja-JP" dirty="0"/>
              <a:t>; OS, overall survival; SR, standard risk 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37782" y="5531874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333119" y="1932161"/>
            <a:ext cx="5861097" cy="36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68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244</Words>
  <Application>Microsoft Macintosh PowerPoint</Application>
  <PresentationFormat>ユーザー設定</PresentationFormat>
  <Paragraphs>82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2019-01-24T02:37:39Z</dcterms:modified>
</cp:coreProperties>
</file>