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3"/>
  </p:notesMasterIdLst>
  <p:sldIdLst>
    <p:sldId id="276" r:id="rId2"/>
  </p:sldIdLst>
  <p:sldSz cx="14400213" cy="11160125"/>
  <p:notesSz cx="6858000" cy="9144000"/>
  <p:defaultTextStyle>
    <a:defPPr>
      <a:defRPr lang="ja-JP"/>
    </a:defPPr>
    <a:lvl1pPr marL="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1pPr>
    <a:lvl2pPr marL="69119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2pPr>
    <a:lvl3pPr marL="138239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3pPr>
    <a:lvl4pPr marL="207358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4pPr>
    <a:lvl5pPr marL="276478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5pPr>
    <a:lvl6pPr marL="345597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6pPr>
    <a:lvl7pPr marL="414717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7pPr>
    <a:lvl8pPr marL="483836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8pPr>
    <a:lvl9pPr marL="552956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15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/>
    <p:restoredTop sz="94702"/>
  </p:normalViewPr>
  <p:slideViewPr>
    <p:cSldViewPr snapToGrid="0" snapToObjects="1" showGuides="1">
      <p:cViewPr varScale="1">
        <p:scale>
          <a:sx n="96" d="100"/>
          <a:sy n="96" d="100"/>
        </p:scale>
        <p:origin x="1744" y="168"/>
      </p:cViewPr>
      <p:guideLst>
        <p:guide orient="horz" pos="351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A7B3D-5763-594E-96FA-A8EC9EDC1D8F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43000"/>
            <a:ext cx="3981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C8CEE-CECF-0D42-8003-07ED1C4B41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754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1826438"/>
            <a:ext cx="12240181" cy="388537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5861650"/>
            <a:ext cx="10800160" cy="2694446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81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68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782285"/>
            <a:ext cx="12420184" cy="46423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7468503"/>
            <a:ext cx="12420184" cy="244127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40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5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594176"/>
            <a:ext cx="12420184" cy="215710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735782"/>
            <a:ext cx="6091964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4076545"/>
            <a:ext cx="6091964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735782"/>
            <a:ext cx="6121966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4076545"/>
            <a:ext cx="6121966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66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36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84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606854"/>
            <a:ext cx="7290108" cy="793092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37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606854"/>
            <a:ext cx="7290108" cy="793092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4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25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594173"/>
            <a:ext cx="3105046" cy="945769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594173"/>
            <a:ext cx="9135135" cy="945769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67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594176"/>
            <a:ext cx="12420184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970867"/>
            <a:ext cx="12420184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10343785"/>
            <a:ext cx="4860072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69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kumimoji="1"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CEB727C-9952-314A-8F5C-9F841C1BB936}"/>
              </a:ext>
            </a:extLst>
          </p:cNvPr>
          <p:cNvSpPr txBox="1"/>
          <p:nvPr/>
        </p:nvSpPr>
        <p:spPr>
          <a:xfrm>
            <a:off x="920967" y="8086739"/>
            <a:ext cx="12559865" cy="2333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/>
              <a:t>Additional </a:t>
            </a:r>
            <a:r>
              <a:rPr lang="en-US" altLang="ja-JP" sz="3200" b="1"/>
              <a:t>File 7:</a:t>
            </a:r>
            <a:r>
              <a:rPr lang="ja-JP" altLang="ja-JP" sz="3200"/>
              <a:t> 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Figure S5</a:t>
            </a:r>
            <a:r>
              <a:rPr lang="ja-JP" altLang="ja-JP" sz="3200" b="1"/>
              <a:t> (Online only)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Forest plot of OS with standard vs experimental chemotherapy.</a:t>
            </a:r>
          </a:p>
          <a:p>
            <a:r>
              <a:rPr lang="en-US" altLang="ja-JP" dirty="0"/>
              <a:t>Abbreviations: CI, confidence interval; HR, high risk; IV, inverse variance; Meta, metastatic disease; N-meta, non-metastatic disease; OS, overall survival;  SE, standard error; SR, standard risk</a:t>
            </a:r>
            <a:endParaRPr lang="ja-JP" altLang="en-US" sz="3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5A95B1BD-03FA-9048-93E7-4260FC1E10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392552"/>
              </p:ext>
            </p:extLst>
          </p:nvPr>
        </p:nvGraphicFramePr>
        <p:xfrm>
          <a:off x="569838" y="1120982"/>
          <a:ext cx="13705310" cy="55713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7417">
                  <a:extLst>
                    <a:ext uri="{9D8B030D-6E8A-4147-A177-3AD203B41FA5}">
                      <a16:colId xmlns:a16="http://schemas.microsoft.com/office/drawing/2014/main" val="1930787914"/>
                    </a:ext>
                  </a:extLst>
                </a:gridCol>
                <a:gridCol w="283175">
                  <a:extLst>
                    <a:ext uri="{9D8B030D-6E8A-4147-A177-3AD203B41FA5}">
                      <a16:colId xmlns:a16="http://schemas.microsoft.com/office/drawing/2014/main" val="1637451066"/>
                    </a:ext>
                  </a:extLst>
                </a:gridCol>
                <a:gridCol w="1325217">
                  <a:extLst>
                    <a:ext uri="{9D8B030D-6E8A-4147-A177-3AD203B41FA5}">
                      <a16:colId xmlns:a16="http://schemas.microsoft.com/office/drawing/2014/main" val="3642486213"/>
                    </a:ext>
                  </a:extLst>
                </a:gridCol>
                <a:gridCol w="424070">
                  <a:extLst>
                    <a:ext uri="{9D8B030D-6E8A-4147-A177-3AD203B41FA5}">
                      <a16:colId xmlns:a16="http://schemas.microsoft.com/office/drawing/2014/main" val="3360700910"/>
                    </a:ext>
                  </a:extLst>
                </a:gridCol>
                <a:gridCol w="362682">
                  <a:extLst>
                    <a:ext uri="{9D8B030D-6E8A-4147-A177-3AD203B41FA5}">
                      <a16:colId xmlns:a16="http://schemas.microsoft.com/office/drawing/2014/main" val="2937901006"/>
                    </a:ext>
                  </a:extLst>
                </a:gridCol>
                <a:gridCol w="511961">
                  <a:extLst>
                    <a:ext uri="{9D8B030D-6E8A-4147-A177-3AD203B41FA5}">
                      <a16:colId xmlns:a16="http://schemas.microsoft.com/office/drawing/2014/main" val="3905960965"/>
                    </a:ext>
                  </a:extLst>
                </a:gridCol>
                <a:gridCol w="821635">
                  <a:extLst>
                    <a:ext uri="{9D8B030D-6E8A-4147-A177-3AD203B41FA5}">
                      <a16:colId xmlns:a16="http://schemas.microsoft.com/office/drawing/2014/main" val="3342869006"/>
                    </a:ext>
                  </a:extLst>
                </a:gridCol>
                <a:gridCol w="2345635">
                  <a:extLst>
                    <a:ext uri="{9D8B030D-6E8A-4147-A177-3AD203B41FA5}">
                      <a16:colId xmlns:a16="http://schemas.microsoft.com/office/drawing/2014/main" val="4136402352"/>
                    </a:ext>
                  </a:extLst>
                </a:gridCol>
                <a:gridCol w="172278">
                  <a:extLst>
                    <a:ext uri="{9D8B030D-6E8A-4147-A177-3AD203B41FA5}">
                      <a16:colId xmlns:a16="http://schemas.microsoft.com/office/drawing/2014/main" val="203128263"/>
                    </a:ext>
                  </a:extLst>
                </a:gridCol>
                <a:gridCol w="1146500">
                  <a:extLst>
                    <a:ext uri="{9D8B030D-6E8A-4147-A177-3AD203B41FA5}">
                      <a16:colId xmlns:a16="http://schemas.microsoft.com/office/drawing/2014/main" val="1662447706"/>
                    </a:ext>
                  </a:extLst>
                </a:gridCol>
                <a:gridCol w="1278648">
                  <a:extLst>
                    <a:ext uri="{9D8B030D-6E8A-4147-A177-3AD203B41FA5}">
                      <a16:colId xmlns:a16="http://schemas.microsoft.com/office/drawing/2014/main" val="237125068"/>
                    </a:ext>
                  </a:extLst>
                </a:gridCol>
                <a:gridCol w="527248">
                  <a:extLst>
                    <a:ext uri="{9D8B030D-6E8A-4147-A177-3AD203B41FA5}">
                      <a16:colId xmlns:a16="http://schemas.microsoft.com/office/drawing/2014/main" val="128762255"/>
                    </a:ext>
                  </a:extLst>
                </a:gridCol>
                <a:gridCol w="902948">
                  <a:extLst>
                    <a:ext uri="{9D8B030D-6E8A-4147-A177-3AD203B41FA5}">
                      <a16:colId xmlns:a16="http://schemas.microsoft.com/office/drawing/2014/main" val="1152031204"/>
                    </a:ext>
                  </a:extLst>
                </a:gridCol>
                <a:gridCol w="902948">
                  <a:extLst>
                    <a:ext uri="{9D8B030D-6E8A-4147-A177-3AD203B41FA5}">
                      <a16:colId xmlns:a16="http://schemas.microsoft.com/office/drawing/2014/main" val="3173415599"/>
                    </a:ext>
                  </a:extLst>
                </a:gridCol>
                <a:gridCol w="902948">
                  <a:extLst>
                    <a:ext uri="{9D8B030D-6E8A-4147-A177-3AD203B41FA5}">
                      <a16:colId xmlns:a16="http://schemas.microsoft.com/office/drawing/2014/main" val="2781407812"/>
                    </a:ext>
                  </a:extLst>
                </a:gridCol>
              </a:tblGrid>
              <a:tr h="368569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94771" marR="94771" marT="47385" marB="47385" anchor="ctr"/>
                </a:tc>
                <a:tc gridSpan="4">
                  <a:txBody>
                    <a:bodyPr/>
                    <a:lstStyle/>
                    <a:p>
                      <a:pPr algn="ctr"/>
                      <a:endParaRPr kumimoji="1" lang="ja-JP" altLang="en-US" sz="1200" b="1">
                        <a:latin typeface="+mn-lt"/>
                      </a:endParaRPr>
                    </a:p>
                  </a:txBody>
                  <a:tcPr marL="94771" marR="94771" marT="47385" marB="47385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Hazard Ratio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Hazard Ratio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5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5523176"/>
                  </a:ext>
                </a:extLst>
              </a:tr>
              <a:tr h="31789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log[Hazard Ratio]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log[Hazard Ratio]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SE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SE</a:t>
                      </a:r>
                      <a:endParaRPr kumimoji="1" lang="ja-JP" altLang="en-US" b="1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Weight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Weight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IV, Random, 95% 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IV, Random, 95% 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5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8443369"/>
                  </a:ext>
                </a:extLst>
              </a:tr>
              <a:tr h="3533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Nesbit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-1.1239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-1.1239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0.2903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0.2903</a:t>
                      </a:r>
                      <a:endParaRPr kumimoji="1" lang="ja-JP" altLang="en-US" b="1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8.20%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8.20%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0.33 [0.18, 0.57]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3809181"/>
                  </a:ext>
                </a:extLst>
              </a:tr>
              <a:tr h="3533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Burgert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-0.4894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-0.4894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0.2507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0.2507</a:t>
                      </a:r>
                      <a:endParaRPr kumimoji="1" lang="ja-JP" altLang="en-US" b="1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9.50%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9.50%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0.61 [0.38, 1.00]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321296"/>
                  </a:ext>
                </a:extLst>
              </a:tr>
              <a:tr h="3533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Grier(Meta) 2003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-0.5834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-0.5834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0.2264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0.2264</a:t>
                      </a:r>
                      <a:endParaRPr kumimoji="1" lang="ja-JP" altLang="en-US" b="1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0.56 [0.36, 0.87]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709251"/>
                  </a:ext>
                </a:extLst>
              </a:tr>
              <a:tr h="3533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Grier(N-meta) 2003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-0.0419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-0.0419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0.1732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0.1732</a:t>
                      </a:r>
                      <a:endParaRPr kumimoji="1" lang="ja-JP" altLang="en-US" b="1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12.60%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12.60%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0.96 [0.68, 1.35]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987236"/>
                  </a:ext>
                </a:extLst>
              </a:tr>
              <a:tr h="36771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Paulussen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(SR) 2008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0.077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0.077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0.3216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0.3216</a:t>
                      </a:r>
                      <a:endParaRPr kumimoji="1" lang="ja-JP" altLang="en-US" b="1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7.30%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7.30%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1.08 [0.58, 2.03]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8450250"/>
                  </a:ext>
                </a:extLst>
              </a:tr>
              <a:tr h="3944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Paulussen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(HR) 2008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-0.1625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-0.1625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0.1299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0.1299</a:t>
                      </a:r>
                      <a:endParaRPr kumimoji="1" lang="ja-JP" altLang="en-US" b="1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0.85 [0.66, 1.10]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398512"/>
                  </a:ext>
                </a:extLst>
              </a:tr>
              <a:tr h="3533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Granowetter 2009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0.1124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0.1124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0.1981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0.1981</a:t>
                      </a:r>
                      <a:endParaRPr kumimoji="1" lang="ja-JP" altLang="en-US" b="1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11.50%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11.50%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1.12 [0.76, 1.65]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7547128"/>
                  </a:ext>
                </a:extLst>
              </a:tr>
              <a:tr h="3533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Womer 2012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-0.3754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-0.3754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0.1937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0.1937</a:t>
                      </a:r>
                      <a:endParaRPr kumimoji="1" lang="ja-JP" altLang="en-US" b="1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11.70%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11.70%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0.69 [0.47, 1.00]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4456334"/>
                  </a:ext>
                </a:extLst>
              </a:tr>
              <a:tr h="3533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Le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Deley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2014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0.0862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0.0862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0.1335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0.1335</a:t>
                      </a:r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14.30%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14.30%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1.09 [0.84, 1.42]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4060152"/>
                  </a:ext>
                </a:extLst>
              </a:tr>
              <a:tr h="291594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025049"/>
                  </a:ext>
                </a:extLst>
              </a:tr>
              <a:tr h="31230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Total (95% CI)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ja-JP" alt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2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100.00%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0.79 [0.63, 0.98]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4081626"/>
                  </a:ext>
                </a:extLst>
              </a:tr>
              <a:tr h="392332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Heterogeneity: Tau² = 0.07; Chi² = 23.73,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df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= 8 (P = 0.003); I² = 66%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94771" marR="94771" marT="47385" marB="47385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94771" marR="94771" marT="47385" marB="47385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651950"/>
                  </a:ext>
                </a:extLst>
              </a:tr>
              <a:tr h="374693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Test for overall effect: Z = 2.13 (P = 0.03)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94771" marR="94771" marT="47385" marB="47385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94771" marR="94771" marT="47385" marB="47385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344026"/>
                  </a:ext>
                </a:extLst>
              </a:tr>
              <a:tr h="278484"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[Experimental]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5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[Standard]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5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64708271"/>
                  </a:ext>
                </a:extLst>
              </a:tr>
            </a:tbl>
          </a:graphicData>
        </a:graphic>
      </p:graphicFrame>
      <p:pic>
        <p:nvPicPr>
          <p:cNvPr id="11" name="図 10">
            <a:extLst>
              <a:ext uri="{FF2B5EF4-FFF2-40B4-BE49-F238E27FC236}">
                <a16:creationId xmlns:a16="http://schemas.microsoft.com/office/drawing/2014/main" id="{00000000-0008-0000-0900-000002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8249883" y="1801606"/>
            <a:ext cx="6025265" cy="4125458"/>
          </a:xfrm>
          <a:prstGeom prst="rect">
            <a:avLst/>
          </a:prstGeom>
        </p:spPr>
      </p:pic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0A7A20FF-459A-7A44-888C-3C8090EC1260}"/>
              </a:ext>
            </a:extLst>
          </p:cNvPr>
          <p:cNvSpPr txBox="1"/>
          <p:nvPr/>
        </p:nvSpPr>
        <p:spPr>
          <a:xfrm>
            <a:off x="8104108" y="5943982"/>
            <a:ext cx="6025265" cy="31908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800" b="1" dirty="0"/>
              <a:t>0.2                        0.5                    1                      2                            5</a:t>
            </a:r>
            <a:endParaRPr kumimoji="1" lang="ja-JP" altLang="en-US" sz="1800" b="1"/>
          </a:p>
        </p:txBody>
      </p:sp>
    </p:spTree>
    <p:extLst>
      <p:ext uri="{BB962C8B-B14F-4D97-AF65-F5344CB8AC3E}">
        <p14:creationId xmlns:p14="http://schemas.microsoft.com/office/powerpoint/2010/main" val="1279914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529</TotalTime>
  <Words>269</Words>
  <Application>Microsoft Macintosh PowerPoint</Application>
  <PresentationFormat>ユーザー設定</PresentationFormat>
  <Paragraphs>67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田仲和宏</dc:creator>
  <cp:lastModifiedBy>田仲和宏</cp:lastModifiedBy>
  <cp:revision>67</cp:revision>
  <cp:lastPrinted>2018-09-07T03:34:30Z</cp:lastPrinted>
  <dcterms:created xsi:type="dcterms:W3CDTF">2018-09-07T03:27:05Z</dcterms:created>
  <dcterms:modified xsi:type="dcterms:W3CDTF">2019-01-24T02:37:23Z</dcterms:modified>
</cp:coreProperties>
</file>