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3"/>
  </p:notesMasterIdLst>
  <p:sldIdLst>
    <p:sldId id="267" r:id="rId2"/>
  </p:sldIdLst>
  <p:sldSz cx="14400213" cy="11160125"/>
  <p:notesSz cx="6858000" cy="9144000"/>
  <p:defaultTextStyle>
    <a:defPPr>
      <a:defRPr lang="ja-JP"/>
    </a:defPPr>
    <a:lvl1pPr marL="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1pPr>
    <a:lvl2pPr marL="69119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2pPr>
    <a:lvl3pPr marL="138239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3pPr>
    <a:lvl4pPr marL="207358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4pPr>
    <a:lvl5pPr marL="276478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5pPr>
    <a:lvl6pPr marL="345597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6pPr>
    <a:lvl7pPr marL="414717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7pPr>
    <a:lvl8pPr marL="483836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8pPr>
    <a:lvl9pPr marL="552956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1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/>
    <p:restoredTop sz="94702"/>
  </p:normalViewPr>
  <p:slideViewPr>
    <p:cSldViewPr snapToGrid="0" snapToObjects="1" showGuides="1">
      <p:cViewPr varScale="1">
        <p:scale>
          <a:sx n="96" d="100"/>
          <a:sy n="96" d="100"/>
        </p:scale>
        <p:origin x="1744" y="168"/>
      </p:cViewPr>
      <p:guideLst>
        <p:guide orient="horz" pos="351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7B3D-5763-594E-96FA-A8EC9EDC1D8F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43000"/>
            <a:ext cx="3981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C8CEE-CECF-0D42-8003-07ED1C4B41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754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826438"/>
            <a:ext cx="12240181" cy="388537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861650"/>
            <a:ext cx="10800160" cy="2694446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81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68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782285"/>
            <a:ext cx="12420184" cy="46423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468503"/>
            <a:ext cx="12420184" cy="244127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4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5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94176"/>
            <a:ext cx="12420184" cy="215710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735782"/>
            <a:ext cx="6091964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4076545"/>
            <a:ext cx="6091964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735782"/>
            <a:ext cx="6121966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4076545"/>
            <a:ext cx="6121966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66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36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4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606854"/>
            <a:ext cx="7290108" cy="793092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37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606854"/>
            <a:ext cx="7290108" cy="793092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4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2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94173"/>
            <a:ext cx="3105046" cy="945769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94173"/>
            <a:ext cx="9135135" cy="945769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67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94176"/>
            <a:ext cx="12420184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970867"/>
            <a:ext cx="12420184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343785"/>
            <a:ext cx="4860072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69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kumimoji="1"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EB727C-9952-314A-8F5C-9F841C1BB936}"/>
              </a:ext>
            </a:extLst>
          </p:cNvPr>
          <p:cNvSpPr txBox="1"/>
          <p:nvPr/>
        </p:nvSpPr>
        <p:spPr>
          <a:xfrm>
            <a:off x="1414436" y="8086739"/>
            <a:ext cx="12063025" cy="2333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/>
              <a:t>Additional </a:t>
            </a:r>
            <a:r>
              <a:rPr lang="en-US" altLang="ja-JP" sz="3200" b="1"/>
              <a:t>File 6:</a:t>
            </a:r>
            <a:r>
              <a:rPr lang="ja-JP" altLang="ja-JP" sz="3200"/>
              <a:t> 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Figure S4</a:t>
            </a:r>
            <a:r>
              <a:rPr lang="ja-JP" altLang="ja-JP" sz="3200" b="1"/>
              <a:t> (Online only)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Forest plot of 5-year EFS with standard vs experimental chemotherapy.</a:t>
            </a:r>
          </a:p>
          <a:p>
            <a:r>
              <a:rPr lang="en-US" altLang="ja-JP" dirty="0"/>
              <a:t>Abbreviations: CI, confidence interval; EFS, event-free survival; HR, high risk; M-H, Mantel-</a:t>
            </a:r>
            <a:r>
              <a:rPr lang="en-US" altLang="ja-JP" dirty="0" err="1"/>
              <a:t>Haenszel</a:t>
            </a:r>
            <a:r>
              <a:rPr lang="en-US" altLang="ja-JP" dirty="0"/>
              <a:t>; Meta, metastatic disease; N-meta, non-metastatic disease; SR, standard risk</a:t>
            </a:r>
            <a:endParaRPr lang="ja-JP" altLang="en-US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3A7C57D-A6E1-F54B-AA95-439B8CE2A6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818201"/>
              </p:ext>
            </p:extLst>
          </p:nvPr>
        </p:nvGraphicFramePr>
        <p:xfrm>
          <a:off x="569285" y="1362174"/>
          <a:ext cx="13596730" cy="56445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41631">
                  <a:extLst>
                    <a:ext uri="{9D8B030D-6E8A-4147-A177-3AD203B41FA5}">
                      <a16:colId xmlns:a16="http://schemas.microsoft.com/office/drawing/2014/main" val="2543907758"/>
                    </a:ext>
                  </a:extLst>
                </a:gridCol>
                <a:gridCol w="673980">
                  <a:extLst>
                    <a:ext uri="{9D8B030D-6E8A-4147-A177-3AD203B41FA5}">
                      <a16:colId xmlns:a16="http://schemas.microsoft.com/office/drawing/2014/main" val="590348401"/>
                    </a:ext>
                  </a:extLst>
                </a:gridCol>
                <a:gridCol w="673980">
                  <a:extLst>
                    <a:ext uri="{9D8B030D-6E8A-4147-A177-3AD203B41FA5}">
                      <a16:colId xmlns:a16="http://schemas.microsoft.com/office/drawing/2014/main" val="1858066447"/>
                    </a:ext>
                  </a:extLst>
                </a:gridCol>
                <a:gridCol w="673980">
                  <a:extLst>
                    <a:ext uri="{9D8B030D-6E8A-4147-A177-3AD203B41FA5}">
                      <a16:colId xmlns:a16="http://schemas.microsoft.com/office/drawing/2014/main" val="3513676266"/>
                    </a:ext>
                  </a:extLst>
                </a:gridCol>
                <a:gridCol w="747485">
                  <a:extLst>
                    <a:ext uri="{9D8B030D-6E8A-4147-A177-3AD203B41FA5}">
                      <a16:colId xmlns:a16="http://schemas.microsoft.com/office/drawing/2014/main" val="259313596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78818936"/>
                    </a:ext>
                  </a:extLst>
                </a:gridCol>
                <a:gridCol w="980661">
                  <a:extLst>
                    <a:ext uri="{9D8B030D-6E8A-4147-A177-3AD203B41FA5}">
                      <a16:colId xmlns:a16="http://schemas.microsoft.com/office/drawing/2014/main" val="2243303976"/>
                    </a:ext>
                  </a:extLst>
                </a:gridCol>
                <a:gridCol w="2398643">
                  <a:extLst>
                    <a:ext uri="{9D8B030D-6E8A-4147-A177-3AD203B41FA5}">
                      <a16:colId xmlns:a16="http://schemas.microsoft.com/office/drawing/2014/main" val="2046227031"/>
                    </a:ext>
                  </a:extLst>
                </a:gridCol>
                <a:gridCol w="371061">
                  <a:extLst>
                    <a:ext uri="{9D8B030D-6E8A-4147-A177-3AD203B41FA5}">
                      <a16:colId xmlns:a16="http://schemas.microsoft.com/office/drawing/2014/main" val="223395250"/>
                    </a:ext>
                  </a:extLst>
                </a:gridCol>
                <a:gridCol w="940905">
                  <a:extLst>
                    <a:ext uri="{9D8B030D-6E8A-4147-A177-3AD203B41FA5}">
                      <a16:colId xmlns:a16="http://schemas.microsoft.com/office/drawing/2014/main" val="3928322521"/>
                    </a:ext>
                  </a:extLst>
                </a:gridCol>
                <a:gridCol w="92765">
                  <a:extLst>
                    <a:ext uri="{9D8B030D-6E8A-4147-A177-3AD203B41FA5}">
                      <a16:colId xmlns:a16="http://schemas.microsoft.com/office/drawing/2014/main" val="288226771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90749599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3685003205"/>
                    </a:ext>
                  </a:extLst>
                </a:gridCol>
                <a:gridCol w="662608">
                  <a:extLst>
                    <a:ext uri="{9D8B030D-6E8A-4147-A177-3AD203B41FA5}">
                      <a16:colId xmlns:a16="http://schemas.microsoft.com/office/drawing/2014/main" val="4118485669"/>
                    </a:ext>
                  </a:extLst>
                </a:gridCol>
                <a:gridCol w="36875">
                  <a:extLst>
                    <a:ext uri="{9D8B030D-6E8A-4147-A177-3AD203B41FA5}">
                      <a16:colId xmlns:a16="http://schemas.microsoft.com/office/drawing/2014/main" val="2824781875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Experimental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Experimental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Standard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7309137"/>
                  </a:ext>
                </a:extLst>
              </a:tr>
              <a:tr h="1524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M-H, Random, 95% CI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M-H, Random, 95%CI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9999030"/>
                  </a:ext>
                </a:extLst>
              </a:tr>
              <a:tr h="34243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Nesbit 1990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0.28 [0.16, 0.51]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198589"/>
                  </a:ext>
                </a:extLst>
              </a:tr>
              <a:tr h="37067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Burgert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10.20%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0.46 [0.26, 0.82]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6051547"/>
                  </a:ext>
                </a:extLst>
              </a:tr>
              <a:tr h="39756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Grier(Meta) 2003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7.10%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1.01 [0.43, 2.38]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445355"/>
                  </a:ext>
                </a:extLst>
              </a:tr>
              <a:tr h="23853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Grier(N-meta) 2003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198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200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12.20%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0.52 [0.35, 0.79]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358104"/>
                  </a:ext>
                </a:extLst>
              </a:tr>
              <a:tr h="41081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Paulussen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(SR) 2008 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1.06 [0.54, 2.09]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9680856"/>
                  </a:ext>
                </a:extLst>
              </a:tr>
              <a:tr h="34853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Paulussen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(HR) 2008 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134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12.90%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0.73 [0.51, 1.04]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74181"/>
                  </a:ext>
                </a:extLst>
              </a:tr>
              <a:tr h="34455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Granowetter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2009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1.12 [0.75, 1.66]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7365821"/>
                  </a:ext>
                </a:extLst>
              </a:tr>
              <a:tr h="39756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Womer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2012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12.80%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0.70 [0.49, 0.99]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999990"/>
                  </a:ext>
                </a:extLst>
              </a:tr>
              <a:tr h="28999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Le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Deley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2014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425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13.40%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1.30 [0.96, 1.77]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386687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9487911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(95% CI)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1914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1698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0.73 [0.53, 1.00]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2190619"/>
                  </a:ext>
                </a:extLst>
              </a:tr>
              <a:tr h="4203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events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674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662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042664"/>
                  </a:ext>
                </a:extLst>
              </a:tr>
              <a:tr h="401873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Heterogeneity: Tau² = 0.16; Chi² = 34.01,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df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= 8 (P &lt; 0.0001); I² = 76%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2584396"/>
                  </a:ext>
                </a:extLst>
              </a:tr>
              <a:tr h="190500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Test for overall effect: Z = 1.99 (P = 0.05)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9739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[Experimental]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[Standard]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024194"/>
                  </a:ext>
                </a:extLst>
              </a:tr>
            </a:tbl>
          </a:graphicData>
        </a:graphic>
      </p:graphicFrame>
      <p:pic>
        <p:nvPicPr>
          <p:cNvPr id="8" name="図 7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8491434" y="1960149"/>
            <a:ext cx="5674581" cy="4321380"/>
          </a:xfrm>
          <a:prstGeom prst="rect">
            <a:avLst/>
          </a:prstGeom>
        </p:spPr>
      </p:pic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0A7A20FF-459A-7A44-888C-3C8090EC1260}"/>
              </a:ext>
            </a:extLst>
          </p:cNvPr>
          <p:cNvSpPr txBox="1"/>
          <p:nvPr/>
        </p:nvSpPr>
        <p:spPr>
          <a:xfrm>
            <a:off x="8347168" y="6281529"/>
            <a:ext cx="6025265" cy="31908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800" b="1" dirty="0"/>
              <a:t>0.1          0.2                0.5            1               2                   5            10</a:t>
            </a:r>
            <a:endParaRPr kumimoji="1" lang="ja-JP" altLang="en-US" sz="1800" b="1"/>
          </a:p>
        </p:txBody>
      </p:sp>
    </p:spTree>
    <p:extLst>
      <p:ext uri="{BB962C8B-B14F-4D97-AF65-F5344CB8AC3E}">
        <p14:creationId xmlns:p14="http://schemas.microsoft.com/office/powerpoint/2010/main" val="2709386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529</TotalTime>
  <Words>291</Words>
  <Application>Microsoft Macintosh PowerPoint</Application>
  <PresentationFormat>ユーザー設定</PresentationFormat>
  <Paragraphs>96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田仲和宏</dc:creator>
  <cp:lastModifiedBy>田仲和宏</cp:lastModifiedBy>
  <cp:revision>67</cp:revision>
  <cp:lastPrinted>2018-09-07T03:34:30Z</cp:lastPrinted>
  <dcterms:created xsi:type="dcterms:W3CDTF">2018-09-07T03:27:05Z</dcterms:created>
  <dcterms:modified xsi:type="dcterms:W3CDTF">2019-01-24T02:37:14Z</dcterms:modified>
</cp:coreProperties>
</file>