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66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14436" y="8086739"/>
            <a:ext cx="12275060" cy="233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</a:t>
            </a:r>
            <a:r>
              <a:rPr lang="en-US" altLang="ja-JP" sz="3200" b="1"/>
              <a:t>File 5:</a:t>
            </a:r>
            <a:r>
              <a:rPr lang="en-US" altLang="ja-JP" sz="32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S3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3-year EFS with standard vs experimental chemotherapy.</a:t>
            </a:r>
          </a:p>
          <a:p>
            <a:r>
              <a:rPr lang="en-US" altLang="ja-JP" dirty="0"/>
              <a:t>Abbreviations: CI, confidence interval; EFS, event-free survival; HR, high risk; M-H, Mantel-</a:t>
            </a:r>
            <a:r>
              <a:rPr lang="en-US" altLang="ja-JP" dirty="0" err="1"/>
              <a:t>Haenszel</a:t>
            </a:r>
            <a:r>
              <a:rPr lang="en-US" altLang="ja-JP" dirty="0"/>
              <a:t>; Meta, metastatic disease; N-meta, non-metastatic disease; SR, standard risk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0427805-7530-2D40-9F22-DFE7E88C5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505976"/>
              </p:ext>
            </p:extLst>
          </p:nvPr>
        </p:nvGraphicFramePr>
        <p:xfrm>
          <a:off x="596348" y="1336989"/>
          <a:ext cx="13686613" cy="56124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3265">
                  <a:extLst>
                    <a:ext uri="{9D8B030D-6E8A-4147-A177-3AD203B41FA5}">
                      <a16:colId xmlns:a16="http://schemas.microsoft.com/office/drawing/2014/main" val="2636910036"/>
                    </a:ext>
                  </a:extLst>
                </a:gridCol>
                <a:gridCol w="437326">
                  <a:extLst>
                    <a:ext uri="{9D8B030D-6E8A-4147-A177-3AD203B41FA5}">
                      <a16:colId xmlns:a16="http://schemas.microsoft.com/office/drawing/2014/main" val="4011315969"/>
                    </a:ext>
                  </a:extLst>
                </a:gridCol>
                <a:gridCol w="378902">
                  <a:extLst>
                    <a:ext uri="{9D8B030D-6E8A-4147-A177-3AD203B41FA5}">
                      <a16:colId xmlns:a16="http://schemas.microsoft.com/office/drawing/2014/main" val="1439063946"/>
                    </a:ext>
                  </a:extLst>
                </a:gridCol>
                <a:gridCol w="320581">
                  <a:extLst>
                    <a:ext uri="{9D8B030D-6E8A-4147-A177-3AD203B41FA5}">
                      <a16:colId xmlns:a16="http://schemas.microsoft.com/office/drawing/2014/main" val="973749346"/>
                    </a:ext>
                  </a:extLst>
                </a:gridCol>
                <a:gridCol w="715617">
                  <a:extLst>
                    <a:ext uri="{9D8B030D-6E8A-4147-A177-3AD203B41FA5}">
                      <a16:colId xmlns:a16="http://schemas.microsoft.com/office/drawing/2014/main" val="1570324564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1694641087"/>
                    </a:ext>
                  </a:extLst>
                </a:gridCol>
                <a:gridCol w="158936">
                  <a:extLst>
                    <a:ext uri="{9D8B030D-6E8A-4147-A177-3AD203B41FA5}">
                      <a16:colId xmlns:a16="http://schemas.microsoft.com/office/drawing/2014/main" val="2707090199"/>
                    </a:ext>
                  </a:extLst>
                </a:gridCol>
                <a:gridCol w="106108">
                  <a:extLst>
                    <a:ext uri="{9D8B030D-6E8A-4147-A177-3AD203B41FA5}">
                      <a16:colId xmlns:a16="http://schemas.microsoft.com/office/drawing/2014/main" val="16868932"/>
                    </a:ext>
                  </a:extLst>
                </a:gridCol>
                <a:gridCol w="596347">
                  <a:extLst>
                    <a:ext uri="{9D8B030D-6E8A-4147-A177-3AD203B41FA5}">
                      <a16:colId xmlns:a16="http://schemas.microsoft.com/office/drawing/2014/main" val="1622859599"/>
                    </a:ext>
                  </a:extLst>
                </a:gridCol>
                <a:gridCol w="987482">
                  <a:extLst>
                    <a:ext uri="{9D8B030D-6E8A-4147-A177-3AD203B41FA5}">
                      <a16:colId xmlns:a16="http://schemas.microsoft.com/office/drawing/2014/main" val="3965039656"/>
                    </a:ext>
                  </a:extLst>
                </a:gridCol>
                <a:gridCol w="2259301">
                  <a:extLst>
                    <a:ext uri="{9D8B030D-6E8A-4147-A177-3AD203B41FA5}">
                      <a16:colId xmlns:a16="http://schemas.microsoft.com/office/drawing/2014/main" val="66537246"/>
                    </a:ext>
                  </a:extLst>
                </a:gridCol>
                <a:gridCol w="344557">
                  <a:extLst>
                    <a:ext uri="{9D8B030D-6E8A-4147-A177-3AD203B41FA5}">
                      <a16:colId xmlns:a16="http://schemas.microsoft.com/office/drawing/2014/main" val="3582994033"/>
                    </a:ext>
                  </a:extLst>
                </a:gridCol>
                <a:gridCol w="887895">
                  <a:extLst>
                    <a:ext uri="{9D8B030D-6E8A-4147-A177-3AD203B41FA5}">
                      <a16:colId xmlns:a16="http://schemas.microsoft.com/office/drawing/2014/main" val="4145348665"/>
                    </a:ext>
                  </a:extLst>
                </a:gridCol>
                <a:gridCol w="106018">
                  <a:extLst>
                    <a:ext uri="{9D8B030D-6E8A-4147-A177-3AD203B41FA5}">
                      <a16:colId xmlns:a16="http://schemas.microsoft.com/office/drawing/2014/main" val="27846849"/>
                    </a:ext>
                  </a:extLst>
                </a:gridCol>
                <a:gridCol w="2146852">
                  <a:extLst>
                    <a:ext uri="{9D8B030D-6E8A-4147-A177-3AD203B41FA5}">
                      <a16:colId xmlns:a16="http://schemas.microsoft.com/office/drawing/2014/main" val="3827391982"/>
                    </a:ext>
                  </a:extLst>
                </a:gridCol>
                <a:gridCol w="79513">
                  <a:extLst>
                    <a:ext uri="{9D8B030D-6E8A-4147-A177-3AD203B41FA5}">
                      <a16:colId xmlns:a16="http://schemas.microsoft.com/office/drawing/2014/main" val="947830928"/>
                    </a:ext>
                  </a:extLst>
                </a:gridCol>
                <a:gridCol w="1881809">
                  <a:extLst>
                    <a:ext uri="{9D8B030D-6E8A-4147-A177-3AD203B41FA5}">
                      <a16:colId xmlns:a16="http://schemas.microsoft.com/office/drawing/2014/main" val="3669135291"/>
                    </a:ext>
                  </a:extLst>
                </a:gridCol>
                <a:gridCol w="198782">
                  <a:extLst>
                    <a:ext uri="{9D8B030D-6E8A-4147-A177-3AD203B41FA5}">
                      <a16:colId xmlns:a16="http://schemas.microsoft.com/office/drawing/2014/main" val="1860444461"/>
                    </a:ext>
                  </a:extLst>
                </a:gridCol>
              </a:tblGrid>
              <a:tr h="31961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Experimental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247754"/>
                  </a:ext>
                </a:extLst>
              </a:tr>
              <a:tr h="3897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392752"/>
                  </a:ext>
                </a:extLst>
              </a:tr>
              <a:tr h="3375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0.25 [0.14, 0.45]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71701"/>
                  </a:ext>
                </a:extLst>
              </a:tr>
              <a:tr h="3445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0.71 [0.39, 1.28]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749288"/>
                  </a:ext>
                </a:extLst>
              </a:tr>
              <a:tr h="35780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0.84 [0.37, 1.90]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969902"/>
                  </a:ext>
                </a:extLst>
              </a:tr>
              <a:tr h="39756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0.54 [0.35, 0.81]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12366"/>
                  </a:ext>
                </a:extLst>
              </a:tr>
              <a:tr h="34455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(SR) 2008 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1.09 [0.53, 2.23]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004921"/>
                  </a:ext>
                </a:extLst>
              </a:tr>
              <a:tr h="3180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Paulussen(HR)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13.10%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0.82 [0.58, 1.17]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505782"/>
                  </a:ext>
                </a:extLst>
              </a:tr>
              <a:tr h="35780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1.23 [0.81, 1.88]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8276200"/>
                  </a:ext>
                </a:extLst>
              </a:tr>
              <a:tr h="34455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12.70%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0.68 [0.46, 1.00]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001564"/>
                  </a:ext>
                </a:extLst>
              </a:tr>
              <a:tr h="24076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1.16 [0.85, 1.60]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716995"/>
                  </a:ext>
                </a:extLst>
              </a:tr>
              <a:tr h="240764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686500"/>
                  </a:ext>
                </a:extLst>
              </a:tr>
              <a:tr h="24076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0.75 [0.55, 1.02]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223016"/>
                  </a:ext>
                </a:extLst>
              </a:tr>
              <a:tr h="44304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603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603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592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972779"/>
                  </a:ext>
                </a:extLst>
              </a:tr>
              <a:tr h="331304"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0.15; Chi² = 30.32,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= 0.0002); I² = 74%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815767"/>
                  </a:ext>
                </a:extLst>
              </a:tr>
              <a:tr h="240764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Test for overall effect: Z = 1.85 (P = 0.06)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848170"/>
                  </a:ext>
                </a:extLst>
              </a:tr>
              <a:tr h="240764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Favours [Experimental]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Favours [Standard]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977692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472384" y="2011162"/>
            <a:ext cx="5774834" cy="4270367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347168" y="6281529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345805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291</Words>
  <Application>Microsoft Macintosh PowerPoint</Application>
  <PresentationFormat>ユーザー設定</PresentationFormat>
  <Paragraphs>96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2019-01-24T02:37:05Z</dcterms:modified>
</cp:coreProperties>
</file>