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3"/>
  </p:notesMasterIdLst>
  <p:sldIdLst>
    <p:sldId id="268" r:id="rId2"/>
  </p:sldIdLst>
  <p:sldSz cx="14400213" cy="11160125"/>
  <p:notesSz cx="6858000" cy="9144000"/>
  <p:defaultTextStyle>
    <a:defPPr>
      <a:defRPr lang="ja-JP"/>
    </a:defPPr>
    <a:lvl1pPr marL="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1pPr>
    <a:lvl2pPr marL="69119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2pPr>
    <a:lvl3pPr marL="138239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3pPr>
    <a:lvl4pPr marL="207358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4pPr>
    <a:lvl5pPr marL="276478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5pPr>
    <a:lvl6pPr marL="345597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6pPr>
    <a:lvl7pPr marL="414717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7pPr>
    <a:lvl8pPr marL="483836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8pPr>
    <a:lvl9pPr marL="552956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15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9"/>
    <p:restoredTop sz="94702"/>
  </p:normalViewPr>
  <p:slideViewPr>
    <p:cSldViewPr snapToGrid="0" snapToObjects="1" showGuides="1">
      <p:cViewPr varScale="1">
        <p:scale>
          <a:sx n="96" d="100"/>
          <a:sy n="96" d="100"/>
        </p:scale>
        <p:origin x="1744" y="168"/>
      </p:cViewPr>
      <p:guideLst>
        <p:guide orient="horz" pos="3515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A7B3D-5763-594E-96FA-A8EC9EDC1D8F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43000"/>
            <a:ext cx="3981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C8CEE-CECF-0D42-8003-07ED1C4B41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754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C8CEE-CECF-0D42-8003-07ED1C4B41E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3900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1826438"/>
            <a:ext cx="12240181" cy="388537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5861650"/>
            <a:ext cx="10800160" cy="2694446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81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68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2782285"/>
            <a:ext cx="12420184" cy="46423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7468503"/>
            <a:ext cx="12420184" cy="244127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40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5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594176"/>
            <a:ext cx="12420184" cy="215710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2735782"/>
            <a:ext cx="6091964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4076545"/>
            <a:ext cx="6091964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2735782"/>
            <a:ext cx="6121966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4076545"/>
            <a:ext cx="6121966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66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36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84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606854"/>
            <a:ext cx="7290108" cy="793092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370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606854"/>
            <a:ext cx="7290108" cy="793092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4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25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594173"/>
            <a:ext cx="3105046" cy="945769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594173"/>
            <a:ext cx="9135135" cy="945769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67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594176"/>
            <a:ext cx="12420184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970867"/>
            <a:ext cx="12420184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10343785"/>
            <a:ext cx="4860072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69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kumimoji="1"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CEB727C-9952-314A-8F5C-9F841C1BB936}"/>
              </a:ext>
            </a:extLst>
          </p:cNvPr>
          <p:cNvSpPr txBox="1"/>
          <p:nvPr/>
        </p:nvSpPr>
        <p:spPr>
          <a:xfrm>
            <a:off x="1414437" y="8086739"/>
            <a:ext cx="11691964" cy="2333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/>
              <a:t>Additional File 4:</a:t>
            </a:r>
            <a:r>
              <a:rPr lang="ja-JP" altLang="ja-JP" sz="3200"/>
              <a:t> </a:t>
            </a:r>
            <a:r>
              <a:rPr lang="en-US" altLang="ja-JP" sz="3200" b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Figure 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</a:t>
            </a:r>
            <a:r>
              <a:rPr lang="ja-JP" altLang="ja-JP" sz="3200" b="1"/>
              <a:t> (Online only)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Forest plot of 1-year EFS with standard vs experimental chemotherapy.</a:t>
            </a:r>
          </a:p>
          <a:p>
            <a:r>
              <a:rPr lang="en-US" altLang="ja-JP" dirty="0"/>
              <a:t>Abbreviations: CI, confidence interval; EFS, event-free survival; HR, high risk; M-H, Mantel-</a:t>
            </a:r>
            <a:r>
              <a:rPr lang="en-US" altLang="ja-JP" dirty="0" err="1"/>
              <a:t>Haenszel</a:t>
            </a:r>
            <a:r>
              <a:rPr lang="en-US" altLang="ja-JP" dirty="0"/>
              <a:t>; Meta, metastatic disease; N-meta, non-metastatic disease; SR, standard risk </a:t>
            </a:r>
            <a:endParaRPr lang="ja-JP" altLang="en-US" sz="3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30467606-7B25-6948-BFA4-22066C44BA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886971"/>
              </p:ext>
            </p:extLst>
          </p:nvPr>
        </p:nvGraphicFramePr>
        <p:xfrm>
          <a:off x="591200" y="1290184"/>
          <a:ext cx="13604826" cy="57894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9478">
                  <a:extLst>
                    <a:ext uri="{9D8B030D-6E8A-4147-A177-3AD203B41FA5}">
                      <a16:colId xmlns:a16="http://schemas.microsoft.com/office/drawing/2014/main" val="2623253693"/>
                    </a:ext>
                  </a:extLst>
                </a:gridCol>
                <a:gridCol w="137704">
                  <a:extLst>
                    <a:ext uri="{9D8B030D-6E8A-4147-A177-3AD203B41FA5}">
                      <a16:colId xmlns:a16="http://schemas.microsoft.com/office/drawing/2014/main" val="4083672446"/>
                    </a:ext>
                  </a:extLst>
                </a:gridCol>
                <a:gridCol w="644175">
                  <a:extLst>
                    <a:ext uri="{9D8B030D-6E8A-4147-A177-3AD203B41FA5}">
                      <a16:colId xmlns:a16="http://schemas.microsoft.com/office/drawing/2014/main" val="2262984515"/>
                    </a:ext>
                  </a:extLst>
                </a:gridCol>
                <a:gridCol w="158970">
                  <a:extLst>
                    <a:ext uri="{9D8B030D-6E8A-4147-A177-3AD203B41FA5}">
                      <a16:colId xmlns:a16="http://schemas.microsoft.com/office/drawing/2014/main" val="2066802945"/>
                    </a:ext>
                  </a:extLst>
                </a:gridCol>
                <a:gridCol w="503638">
                  <a:extLst>
                    <a:ext uri="{9D8B030D-6E8A-4147-A177-3AD203B41FA5}">
                      <a16:colId xmlns:a16="http://schemas.microsoft.com/office/drawing/2014/main" val="1004579062"/>
                    </a:ext>
                  </a:extLst>
                </a:gridCol>
                <a:gridCol w="299507">
                  <a:extLst>
                    <a:ext uri="{9D8B030D-6E8A-4147-A177-3AD203B41FA5}">
                      <a16:colId xmlns:a16="http://schemas.microsoft.com/office/drawing/2014/main" val="2660653184"/>
                    </a:ext>
                  </a:extLst>
                </a:gridCol>
                <a:gridCol w="349850">
                  <a:extLst>
                    <a:ext uri="{9D8B030D-6E8A-4147-A177-3AD203B41FA5}">
                      <a16:colId xmlns:a16="http://schemas.microsoft.com/office/drawing/2014/main" val="1456687663"/>
                    </a:ext>
                  </a:extLst>
                </a:gridCol>
                <a:gridCol w="453295">
                  <a:extLst>
                    <a:ext uri="{9D8B030D-6E8A-4147-A177-3AD203B41FA5}">
                      <a16:colId xmlns:a16="http://schemas.microsoft.com/office/drawing/2014/main" val="3268322000"/>
                    </a:ext>
                  </a:extLst>
                </a:gridCol>
                <a:gridCol w="182809">
                  <a:extLst>
                    <a:ext uri="{9D8B030D-6E8A-4147-A177-3AD203B41FA5}">
                      <a16:colId xmlns:a16="http://schemas.microsoft.com/office/drawing/2014/main" val="1377397053"/>
                    </a:ext>
                  </a:extLst>
                </a:gridCol>
                <a:gridCol w="620336">
                  <a:extLst>
                    <a:ext uri="{9D8B030D-6E8A-4147-A177-3AD203B41FA5}">
                      <a16:colId xmlns:a16="http://schemas.microsoft.com/office/drawing/2014/main" val="26967436"/>
                    </a:ext>
                  </a:extLst>
                </a:gridCol>
                <a:gridCol w="413334">
                  <a:extLst>
                    <a:ext uri="{9D8B030D-6E8A-4147-A177-3AD203B41FA5}">
                      <a16:colId xmlns:a16="http://schemas.microsoft.com/office/drawing/2014/main" val="398432283"/>
                    </a:ext>
                  </a:extLst>
                </a:gridCol>
                <a:gridCol w="265380">
                  <a:extLst>
                    <a:ext uri="{9D8B030D-6E8A-4147-A177-3AD203B41FA5}">
                      <a16:colId xmlns:a16="http://schemas.microsoft.com/office/drawing/2014/main" val="3581577344"/>
                    </a:ext>
                  </a:extLst>
                </a:gridCol>
                <a:gridCol w="1934335">
                  <a:extLst>
                    <a:ext uri="{9D8B030D-6E8A-4147-A177-3AD203B41FA5}">
                      <a16:colId xmlns:a16="http://schemas.microsoft.com/office/drawing/2014/main" val="2689256788"/>
                    </a:ext>
                  </a:extLst>
                </a:gridCol>
                <a:gridCol w="384459">
                  <a:extLst>
                    <a:ext uri="{9D8B030D-6E8A-4147-A177-3AD203B41FA5}">
                      <a16:colId xmlns:a16="http://schemas.microsoft.com/office/drawing/2014/main" val="30257655"/>
                    </a:ext>
                  </a:extLst>
                </a:gridCol>
                <a:gridCol w="901148">
                  <a:extLst>
                    <a:ext uri="{9D8B030D-6E8A-4147-A177-3AD203B41FA5}">
                      <a16:colId xmlns:a16="http://schemas.microsoft.com/office/drawing/2014/main" val="3034053187"/>
                    </a:ext>
                  </a:extLst>
                </a:gridCol>
                <a:gridCol w="66261">
                  <a:extLst>
                    <a:ext uri="{9D8B030D-6E8A-4147-A177-3AD203B41FA5}">
                      <a16:colId xmlns:a16="http://schemas.microsoft.com/office/drawing/2014/main" val="1349312064"/>
                    </a:ext>
                  </a:extLst>
                </a:gridCol>
                <a:gridCol w="2160104">
                  <a:extLst>
                    <a:ext uri="{9D8B030D-6E8A-4147-A177-3AD203B41FA5}">
                      <a16:colId xmlns:a16="http://schemas.microsoft.com/office/drawing/2014/main" val="3037461006"/>
                    </a:ext>
                  </a:extLst>
                </a:gridCol>
                <a:gridCol w="185530">
                  <a:extLst>
                    <a:ext uri="{9D8B030D-6E8A-4147-A177-3AD203B41FA5}">
                      <a16:colId xmlns:a16="http://schemas.microsoft.com/office/drawing/2014/main" val="4169099110"/>
                    </a:ext>
                  </a:extLst>
                </a:gridCol>
                <a:gridCol w="1121368">
                  <a:extLst>
                    <a:ext uri="{9D8B030D-6E8A-4147-A177-3AD203B41FA5}">
                      <a16:colId xmlns:a16="http://schemas.microsoft.com/office/drawing/2014/main" val="2218579312"/>
                    </a:ext>
                  </a:extLst>
                </a:gridCol>
                <a:gridCol w="803145">
                  <a:extLst>
                    <a:ext uri="{9D8B030D-6E8A-4147-A177-3AD203B41FA5}">
                      <a16:colId xmlns:a16="http://schemas.microsoft.com/office/drawing/2014/main" val="2914027925"/>
                    </a:ext>
                  </a:extLst>
                </a:gridCol>
              </a:tblGrid>
              <a:tr h="353085"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Experimental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Experimental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Standard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Standard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Odds Ratio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Odds Ratio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Odds Ratio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6893239"/>
                  </a:ext>
                </a:extLst>
              </a:tr>
              <a:tr h="2650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Event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Total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Weight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Weight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M-H, Random, 95% 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M-H, Random, 95% 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M-H, Random, 95%CI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6246207"/>
                  </a:ext>
                </a:extLst>
              </a:tr>
              <a:tr h="3099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Nesbit 1990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42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257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74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12.40%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####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0.41 [0.23, 0.73]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0.41 [0.23, 0.73]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705681"/>
                  </a:ext>
                </a:extLst>
              </a:tr>
              <a:tr h="3964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Burgert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1990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16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9.60%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####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0.64 [0.28, 1.45]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0.64 [0.28, 1.45]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227637"/>
                  </a:ext>
                </a:extLst>
              </a:tr>
              <a:tr h="3227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Grier(Meta) 2003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58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58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17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10.10%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####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1.50 [0.69, 3.26]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1.50 [0.69, 3.26]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9586063"/>
                  </a:ext>
                </a:extLst>
              </a:tr>
              <a:tr h="3180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Grier(N-meta) 2003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198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198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200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200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11.60%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####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0.35 [0.18, 0.67]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0.35 [0.18, 0.67]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429380"/>
                  </a:ext>
                </a:extLst>
              </a:tr>
              <a:tr h="360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Paulussen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(SR) 2008 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4.00%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####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0.96 [0.19, 4.91]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0.96 [0.19, 4.91]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4036909"/>
                  </a:ext>
                </a:extLst>
              </a:tr>
              <a:tr h="3578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Paulussen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(HR) 2008 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252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14.90%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####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0.90 [0.60, 1.34]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0.90 [0.60, 1.34]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9928910"/>
                  </a:ext>
                </a:extLst>
              </a:tr>
              <a:tr h="3485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Granowetter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2009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247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231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231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11.60%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####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1.51 [0.79, 2.91]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1.51 [0.79, 2.91]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8773714"/>
                  </a:ext>
                </a:extLst>
              </a:tr>
              <a:tr h="4015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Womer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2012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284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23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11.20%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####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0.59 [0.30, 1.17]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0.59 [0.30, 1.17]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4109826"/>
                  </a:ext>
                </a:extLst>
              </a:tr>
              <a:tr h="3099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Le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Deley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2014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56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56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431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431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43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425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425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14.60%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####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1.33 [0.87, 2.02]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1.33 [0.87, 2.02]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78661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126786"/>
                  </a:ext>
                </a:extLst>
              </a:tr>
              <a:tr h="3099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Total (95% CI)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1914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1914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1698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1698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####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0.80 [0.55, 1.16]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0.80 [0.55, 1.16]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3259895"/>
                  </a:ext>
                </a:extLst>
              </a:tr>
              <a:tr h="4161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 events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249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249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243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8270058"/>
                  </a:ext>
                </a:extLst>
              </a:tr>
              <a:tr h="309915">
                <a:tc gridSpan="14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Heterogeneity: Tau² = 0.20; Chi² = 24.27, df = 8 (P = 0.002); I² = 67%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959799"/>
                  </a:ext>
                </a:extLst>
              </a:tr>
              <a:tr h="309915"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Test for overall effect: Z = 1.18 (P = 0.24)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3101755"/>
                  </a:ext>
                </a:extLst>
              </a:tr>
              <a:tr h="416855">
                <a:tc gridSpan="2">
                  <a:txBody>
                    <a:bodyPr/>
                    <a:lstStyle/>
                    <a:p>
                      <a:pPr algn="l" fontAlgn="t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[Experimental]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[Standard]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18937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8331313" y="1929202"/>
            <a:ext cx="5864713" cy="4373342"/>
          </a:xfrm>
          <a:prstGeom prst="rect">
            <a:avLst/>
          </a:prstGeom>
        </p:spPr>
      </p:pic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0A7A20FF-459A-7A44-888C-3C8090EC1260}"/>
              </a:ext>
            </a:extLst>
          </p:cNvPr>
          <p:cNvSpPr txBox="1"/>
          <p:nvPr/>
        </p:nvSpPr>
        <p:spPr>
          <a:xfrm>
            <a:off x="8251036" y="6302544"/>
            <a:ext cx="6025265" cy="31908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800" b="1" dirty="0"/>
              <a:t>0.1          0.2                0.5            1               2                   5            10</a:t>
            </a:r>
            <a:endParaRPr kumimoji="1" lang="ja-JP" altLang="en-US" sz="1800" b="1"/>
          </a:p>
        </p:txBody>
      </p:sp>
    </p:spTree>
    <p:extLst>
      <p:ext uri="{BB962C8B-B14F-4D97-AF65-F5344CB8AC3E}">
        <p14:creationId xmlns:p14="http://schemas.microsoft.com/office/powerpoint/2010/main" val="4085996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529</TotalTime>
  <Words>292</Words>
  <Application>Microsoft Macintosh PowerPoint</Application>
  <PresentationFormat>ユーザー設定</PresentationFormat>
  <Paragraphs>97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田仲和宏</dc:creator>
  <cp:lastModifiedBy>田仲和宏</cp:lastModifiedBy>
  <cp:revision>68</cp:revision>
  <cp:lastPrinted>2018-09-07T03:34:30Z</cp:lastPrinted>
  <dcterms:created xsi:type="dcterms:W3CDTF">2018-09-07T03:27:05Z</dcterms:created>
  <dcterms:modified xsi:type="dcterms:W3CDTF">2019-01-24T02:39:58Z</dcterms:modified>
</cp:coreProperties>
</file>