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59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7" y="1826440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7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5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5" y="2970869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9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7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7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10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10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6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9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7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7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7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920969" y="8086741"/>
            <a:ext cx="12559865" cy="233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File 3: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cs typeface="Calibri" panose="020F0502020204030204" pitchFamily="34" charset="0"/>
              </a:rPr>
              <a:t>Figure S1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cs typeface="Calibri" panose="020F0502020204030204" pitchFamily="34" charset="0"/>
              </a:rPr>
              <a:t>. Forest plot of EFS with standard vs experimental chemotherapy.</a:t>
            </a:r>
          </a:p>
          <a:p>
            <a:r>
              <a:rPr lang="en-US" altLang="ja-JP" dirty="0"/>
              <a:t>Abbreviations: CI, confidence interval; EFS, event-free survival; HR, high risk; IV, inverse variance; Meta, metastatic disease; N-meta, non-metastatic disease; SE, standard error; SR, standard risk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26EEE83-BB42-F74A-A8B2-DE2DC99D6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796287"/>
              </p:ext>
            </p:extLst>
          </p:nvPr>
        </p:nvGraphicFramePr>
        <p:xfrm>
          <a:off x="657609" y="1298713"/>
          <a:ext cx="13086583" cy="5300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1509">
                  <a:extLst>
                    <a:ext uri="{9D8B030D-6E8A-4147-A177-3AD203B41FA5}">
                      <a16:colId xmlns:a16="http://schemas.microsoft.com/office/drawing/2014/main" val="3632577637"/>
                    </a:ext>
                  </a:extLst>
                </a:gridCol>
                <a:gridCol w="281319">
                  <a:extLst>
                    <a:ext uri="{9D8B030D-6E8A-4147-A177-3AD203B41FA5}">
                      <a16:colId xmlns:a16="http://schemas.microsoft.com/office/drawing/2014/main" val="4200390300"/>
                    </a:ext>
                  </a:extLst>
                </a:gridCol>
                <a:gridCol w="1139556">
                  <a:extLst>
                    <a:ext uri="{9D8B030D-6E8A-4147-A177-3AD203B41FA5}">
                      <a16:colId xmlns:a16="http://schemas.microsoft.com/office/drawing/2014/main" val="2965701585"/>
                    </a:ext>
                  </a:extLst>
                </a:gridCol>
                <a:gridCol w="742252">
                  <a:extLst>
                    <a:ext uri="{9D8B030D-6E8A-4147-A177-3AD203B41FA5}">
                      <a16:colId xmlns:a16="http://schemas.microsoft.com/office/drawing/2014/main" val="743197200"/>
                    </a:ext>
                  </a:extLst>
                </a:gridCol>
                <a:gridCol w="165977">
                  <a:extLst>
                    <a:ext uri="{9D8B030D-6E8A-4147-A177-3AD203B41FA5}">
                      <a16:colId xmlns:a16="http://schemas.microsoft.com/office/drawing/2014/main" val="3063019777"/>
                    </a:ext>
                  </a:extLst>
                </a:gridCol>
                <a:gridCol w="774928">
                  <a:extLst>
                    <a:ext uri="{9D8B030D-6E8A-4147-A177-3AD203B41FA5}">
                      <a16:colId xmlns:a16="http://schemas.microsoft.com/office/drawing/2014/main" val="69918368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75064954"/>
                    </a:ext>
                  </a:extLst>
                </a:gridCol>
                <a:gridCol w="2172496">
                  <a:extLst>
                    <a:ext uri="{9D8B030D-6E8A-4147-A177-3AD203B41FA5}">
                      <a16:colId xmlns:a16="http://schemas.microsoft.com/office/drawing/2014/main" val="2866721811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3959433254"/>
                    </a:ext>
                  </a:extLst>
                </a:gridCol>
                <a:gridCol w="147739">
                  <a:extLst>
                    <a:ext uri="{9D8B030D-6E8A-4147-A177-3AD203B41FA5}">
                      <a16:colId xmlns:a16="http://schemas.microsoft.com/office/drawing/2014/main" val="25896118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96722469"/>
                    </a:ext>
                  </a:extLst>
                </a:gridCol>
                <a:gridCol w="2425147">
                  <a:extLst>
                    <a:ext uri="{9D8B030D-6E8A-4147-A177-3AD203B41FA5}">
                      <a16:colId xmlns:a16="http://schemas.microsoft.com/office/drawing/2014/main" val="3384367225"/>
                    </a:ext>
                  </a:extLst>
                </a:gridCol>
                <a:gridCol w="967409">
                  <a:extLst>
                    <a:ext uri="{9D8B030D-6E8A-4147-A177-3AD203B41FA5}">
                      <a16:colId xmlns:a16="http://schemas.microsoft.com/office/drawing/2014/main" val="2935133504"/>
                    </a:ext>
                  </a:extLst>
                </a:gridCol>
                <a:gridCol w="149060">
                  <a:extLst>
                    <a:ext uri="{9D8B030D-6E8A-4147-A177-3AD203B41FA5}">
                      <a16:colId xmlns:a16="http://schemas.microsoft.com/office/drawing/2014/main" val="2881495142"/>
                    </a:ext>
                  </a:extLst>
                </a:gridCol>
                <a:gridCol w="859791">
                  <a:extLst>
                    <a:ext uri="{9D8B030D-6E8A-4147-A177-3AD203B41FA5}">
                      <a16:colId xmlns:a16="http://schemas.microsoft.com/office/drawing/2014/main" val="3719223609"/>
                    </a:ext>
                  </a:extLst>
                </a:gridCol>
              </a:tblGrid>
              <a:tr h="317443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endParaRPr kumimoji="1" lang="ja-JP" altLang="en-US" sz="180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Hazard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Hazard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411531"/>
                  </a:ext>
                </a:extLst>
              </a:tr>
              <a:tr h="31744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log[Hazard Ratio]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log[Hazard Ratio]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IV,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IV,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900093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-0.7032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-0.7032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0.1812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0.1812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0.1812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0.49 [0.35, 0.71]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780984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-0.4976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-0.4976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0.2292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0.2292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0.2292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0.61 [0.39, 0.95]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830109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Grier(Meta) 2003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-0.0502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-0.0502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0.95 [0.63, 1.43]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8940693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Grier(N-meta)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-0.3285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-0.3285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0.72 [0.57, 0.91]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717228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Paulussen(SR)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-0.089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-0.089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0.2614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0.2614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0.2614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0.91 [0.55, 1.53]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3398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Paulussen(HR)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0.1237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0.1237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0.1237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0.83 [0.65, 1.05]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759554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0.0564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0.0564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0.2021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1.06 [0.71, 1.57]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612579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-0.3072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-0.3072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0.1539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0.1539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0.1539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0.74 [0.54, 0.99]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12327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Le Deley 2014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0.1133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0.1133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0.1173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1.12 [0.89, 1.41]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880654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101017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0.80 [0.68, 0.96]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7640190"/>
                  </a:ext>
                </a:extLst>
              </a:tr>
              <a:tr h="346378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0.04; Chi² = 20.53,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8 (P = 0.009); I² = 61%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055599"/>
                  </a:ext>
                </a:extLst>
              </a:tr>
              <a:tr h="278295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2.46 (P = 0.01)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1643976"/>
                  </a:ext>
                </a:extLst>
              </a:tr>
              <a:tr h="317443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0158795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399628" y="1959621"/>
            <a:ext cx="5504978" cy="3989819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212037" y="5962691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800" b="1" dirty="0"/>
              <a:t>0.2                         0.5                   1                     2                           5</a:t>
            </a:r>
            <a:endParaRPr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28560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</TotalTime>
  <Words>277</Words>
  <Application>Microsoft Macintosh PowerPoint</Application>
  <PresentationFormat>ユーザー設定</PresentationFormat>
  <Paragraphs>69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2019-01-24T02:33:11Z</dcterms:modified>
</cp:coreProperties>
</file>