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3"/>
  </p:notesMasterIdLst>
  <p:sldIdLst>
    <p:sldId id="275" r:id="rId2"/>
  </p:sldIdLst>
  <p:sldSz cx="14400213" cy="11160125"/>
  <p:notesSz cx="6858000" cy="9144000"/>
  <p:defaultTextStyle>
    <a:defPPr>
      <a:defRPr lang="ja-JP"/>
    </a:defPPr>
    <a:lvl1pPr marL="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69119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138239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207358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276478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345597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414717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4838365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5529560" algn="l" defTabSz="1382390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15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/>
    <p:restoredTop sz="94702"/>
  </p:normalViewPr>
  <p:slideViewPr>
    <p:cSldViewPr snapToGrid="0" snapToObjects="1" showGuides="1">
      <p:cViewPr varScale="1">
        <p:scale>
          <a:sx n="96" d="100"/>
          <a:sy n="96" d="100"/>
        </p:scale>
        <p:origin x="1744" y="168"/>
      </p:cViewPr>
      <p:guideLst>
        <p:guide orient="horz" pos="3515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7B3D-5763-594E-96FA-A8EC9EDC1D8F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43000"/>
            <a:ext cx="3981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C8CEE-CECF-0D42-8003-07ED1C4B4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75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C8CEE-CECF-0D42-8003-07ED1C4B41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142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826438"/>
            <a:ext cx="12240181" cy="388537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861650"/>
            <a:ext cx="10800160" cy="269444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81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68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782285"/>
            <a:ext cx="12420184" cy="46423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468503"/>
            <a:ext cx="12420184" cy="244127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4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970867"/>
            <a:ext cx="6120091" cy="708099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94176"/>
            <a:ext cx="12420184" cy="21571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735782"/>
            <a:ext cx="6091964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4076545"/>
            <a:ext cx="6091964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735782"/>
            <a:ext cx="6121966" cy="134076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4076545"/>
            <a:ext cx="6121966" cy="599598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6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48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606854"/>
            <a:ext cx="7290108" cy="793092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37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44008"/>
            <a:ext cx="4644444" cy="260402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606854"/>
            <a:ext cx="7290108" cy="793092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348037"/>
            <a:ext cx="4644444" cy="6202654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4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2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94173"/>
            <a:ext cx="3105046" cy="945769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94173"/>
            <a:ext cx="9135135" cy="945769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67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94176"/>
            <a:ext cx="12420184" cy="215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970867"/>
            <a:ext cx="12420184" cy="708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200D3-893C-6C40-A2D8-B52CEA1F7ED4}" type="datetimeFigureOut">
              <a:rPr kumimoji="1" lang="ja-JP" altLang="en-US" smtClean="0"/>
              <a:t>2019/1/24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343785"/>
            <a:ext cx="4860072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343785"/>
            <a:ext cx="3240048" cy="594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DA669-A697-D441-BF53-30FEC42A4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6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kumimoji="1"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kumimoji="1"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D6AE37F4-1470-394C-B147-F2E064A2B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56781"/>
              </p:ext>
            </p:extLst>
          </p:nvPr>
        </p:nvGraphicFramePr>
        <p:xfrm>
          <a:off x="384315" y="1521654"/>
          <a:ext cx="13689496" cy="4613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6106">
                  <a:extLst>
                    <a:ext uri="{9D8B030D-6E8A-4147-A177-3AD203B41FA5}">
                      <a16:colId xmlns:a16="http://schemas.microsoft.com/office/drawing/2014/main" val="1667556565"/>
                    </a:ext>
                  </a:extLst>
                </a:gridCol>
                <a:gridCol w="183164">
                  <a:extLst>
                    <a:ext uri="{9D8B030D-6E8A-4147-A177-3AD203B41FA5}">
                      <a16:colId xmlns:a16="http://schemas.microsoft.com/office/drawing/2014/main" val="3136940040"/>
                    </a:ext>
                  </a:extLst>
                </a:gridCol>
                <a:gridCol w="628700">
                  <a:extLst>
                    <a:ext uri="{9D8B030D-6E8A-4147-A177-3AD203B41FA5}">
                      <a16:colId xmlns:a16="http://schemas.microsoft.com/office/drawing/2014/main" val="2173258562"/>
                    </a:ext>
                  </a:extLst>
                </a:gridCol>
                <a:gridCol w="811865">
                  <a:extLst>
                    <a:ext uri="{9D8B030D-6E8A-4147-A177-3AD203B41FA5}">
                      <a16:colId xmlns:a16="http://schemas.microsoft.com/office/drawing/2014/main" val="3188335144"/>
                    </a:ext>
                  </a:extLst>
                </a:gridCol>
                <a:gridCol w="134813">
                  <a:extLst>
                    <a:ext uri="{9D8B030D-6E8A-4147-A177-3AD203B41FA5}">
                      <a16:colId xmlns:a16="http://schemas.microsoft.com/office/drawing/2014/main" val="1979399411"/>
                    </a:ext>
                  </a:extLst>
                </a:gridCol>
                <a:gridCol w="705876">
                  <a:extLst>
                    <a:ext uri="{9D8B030D-6E8A-4147-A177-3AD203B41FA5}">
                      <a16:colId xmlns:a16="http://schemas.microsoft.com/office/drawing/2014/main" val="1145234084"/>
                    </a:ext>
                  </a:extLst>
                </a:gridCol>
                <a:gridCol w="125991">
                  <a:extLst>
                    <a:ext uri="{9D8B030D-6E8A-4147-A177-3AD203B41FA5}">
                      <a16:colId xmlns:a16="http://schemas.microsoft.com/office/drawing/2014/main" val="1751010082"/>
                    </a:ext>
                  </a:extLst>
                </a:gridCol>
                <a:gridCol w="685875">
                  <a:extLst>
                    <a:ext uri="{9D8B030D-6E8A-4147-A177-3AD203B41FA5}">
                      <a16:colId xmlns:a16="http://schemas.microsoft.com/office/drawing/2014/main" val="4100691842"/>
                    </a:ext>
                  </a:extLst>
                </a:gridCol>
                <a:gridCol w="929848">
                  <a:extLst>
                    <a:ext uri="{9D8B030D-6E8A-4147-A177-3AD203B41FA5}">
                      <a16:colId xmlns:a16="http://schemas.microsoft.com/office/drawing/2014/main" val="3084399832"/>
                    </a:ext>
                  </a:extLst>
                </a:gridCol>
                <a:gridCol w="2701179">
                  <a:extLst>
                    <a:ext uri="{9D8B030D-6E8A-4147-A177-3AD203B41FA5}">
                      <a16:colId xmlns:a16="http://schemas.microsoft.com/office/drawing/2014/main" val="4058491448"/>
                    </a:ext>
                  </a:extLst>
                </a:gridCol>
                <a:gridCol w="294890">
                  <a:extLst>
                    <a:ext uri="{9D8B030D-6E8A-4147-A177-3AD203B41FA5}">
                      <a16:colId xmlns:a16="http://schemas.microsoft.com/office/drawing/2014/main" val="3681059517"/>
                    </a:ext>
                  </a:extLst>
                </a:gridCol>
                <a:gridCol w="811865">
                  <a:extLst>
                    <a:ext uri="{9D8B030D-6E8A-4147-A177-3AD203B41FA5}">
                      <a16:colId xmlns:a16="http://schemas.microsoft.com/office/drawing/2014/main" val="414062137"/>
                    </a:ext>
                  </a:extLst>
                </a:gridCol>
                <a:gridCol w="1275521">
                  <a:extLst>
                    <a:ext uri="{9D8B030D-6E8A-4147-A177-3AD203B41FA5}">
                      <a16:colId xmlns:a16="http://schemas.microsoft.com/office/drawing/2014/main" val="3063301480"/>
                    </a:ext>
                  </a:extLst>
                </a:gridCol>
                <a:gridCol w="348208">
                  <a:extLst>
                    <a:ext uri="{9D8B030D-6E8A-4147-A177-3AD203B41FA5}">
                      <a16:colId xmlns:a16="http://schemas.microsoft.com/office/drawing/2014/main" val="3953398496"/>
                    </a:ext>
                  </a:extLst>
                </a:gridCol>
                <a:gridCol w="811865">
                  <a:extLst>
                    <a:ext uri="{9D8B030D-6E8A-4147-A177-3AD203B41FA5}">
                      <a16:colId xmlns:a16="http://schemas.microsoft.com/office/drawing/2014/main" val="3348428621"/>
                    </a:ext>
                  </a:extLst>
                </a:gridCol>
                <a:gridCol w="811865">
                  <a:extLst>
                    <a:ext uri="{9D8B030D-6E8A-4147-A177-3AD203B41FA5}">
                      <a16:colId xmlns:a16="http://schemas.microsoft.com/office/drawing/2014/main" val="2119366911"/>
                    </a:ext>
                  </a:extLst>
                </a:gridCol>
                <a:gridCol w="811865">
                  <a:extLst>
                    <a:ext uri="{9D8B030D-6E8A-4147-A177-3AD203B41FA5}">
                      <a16:colId xmlns:a16="http://schemas.microsoft.com/office/drawing/2014/main" val="1068392654"/>
                    </a:ext>
                  </a:extLst>
                </a:gridCol>
              </a:tblGrid>
              <a:tr h="432340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Experimental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107447" marR="107447" marT="53724" marB="53724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Experimental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107447" marR="107447" marT="53724" marB="5372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</a:rPr>
                        <a:t>Standard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107447" marR="107447" marT="53724" marB="53724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Standard</a:t>
                      </a:r>
                      <a:endParaRPr kumimoji="1" lang="ja-JP" altLang="en-US" sz="1800" b="1">
                        <a:latin typeface="+mn-lt"/>
                      </a:endParaRPr>
                    </a:p>
                  </a:txBody>
                  <a:tcPr marL="107447" marR="107447" marT="53724" marB="5372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107447" marR="107447" marT="53724" marB="53724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Odds Ratio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867651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300" u="none" strike="noStrike">
                          <a:effectLst/>
                        </a:rPr>
                        <a:t>Event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300" u="none" strike="noStrike">
                          <a:effectLst/>
                        </a:rPr>
                        <a:t>Event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1300" u="none" strike="noStrike">
                          <a:effectLst/>
                        </a:rPr>
                        <a:t>Total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Weight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M-H, Random, 95% CI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M-H, Random, 95%CI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1" u="none" strike="noStrike">
                          <a:effectLst/>
                          <a:latin typeface="+mn-lt"/>
                        </a:rPr>
                        <a:t>　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639620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Nesbit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43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74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74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4.76 [1.43, 15.80]</a:t>
                      </a:r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114314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Burgert 1990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57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57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48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106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17.90%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1.35 [0.79, 2.31]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137706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Paulussen 2008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277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277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183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183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316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316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20.10%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3.73 [2.58, 5.38]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7762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Granowetter 2009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238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247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203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231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231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14.80%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3.65 [1.68, 7.91]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347857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Womer 2012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21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18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284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284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16.40%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1.18 [0.61, 2.27]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08487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Le Deley 2014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283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283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408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256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256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406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406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20.90%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1.33 [0.99, 1.78]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996398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168119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(95% CI)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1635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1417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1417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>
                          <a:effectLst/>
                          <a:latin typeface="+mn-lt"/>
                        </a:rPr>
                        <a:t>100.00%</a:t>
                      </a:r>
                      <a:endParaRPr lang="en-US" altLang="ja-JP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2.12 [1.27, 3.52]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32795"/>
                  </a:ext>
                </a:extLst>
              </a:tr>
              <a:tr h="3106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Total events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919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919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altLang="ja-JP" sz="1300" u="none" strike="noStrike">
                          <a:effectLst/>
                        </a:rPr>
                        <a:t>711</a:t>
                      </a:r>
                      <a:endParaRPr lang="en-US" altLang="ja-JP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altLang="ja-JP" sz="1800" b="1" u="none" strike="noStrike" dirty="0">
                          <a:effectLst/>
                          <a:latin typeface="+mn-lt"/>
                        </a:rPr>
                        <a:t>711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274200"/>
                  </a:ext>
                </a:extLst>
              </a:tr>
              <a:tr h="0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Heterogeneity: Tau² = 0.30; Chi² = 27.42,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df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= 5 (P &lt; 0.0001); I² = 82%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7447" marR="107447" marT="53724" marB="5372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097487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Test for overall effect: Z = 2.90 (P = 0.004)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107447" marR="107447" marT="53724" marB="53724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107447" marR="107447" marT="53724" marB="53724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12280"/>
                  </a:ext>
                </a:extLst>
              </a:tr>
              <a:tr h="310658"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[Experimental]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Favours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[Standard]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3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34" charset="-128"/>
                        <a:ea typeface="ＭＳ Ｐゴシック" panose="020B060007020508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4125486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EB727C-9952-314A-8F5C-9F841C1BB936}"/>
              </a:ext>
            </a:extLst>
          </p:cNvPr>
          <p:cNvSpPr txBox="1"/>
          <p:nvPr/>
        </p:nvSpPr>
        <p:spPr>
          <a:xfrm>
            <a:off x="1454310" y="8139748"/>
            <a:ext cx="12420716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/>
              <a:t>Additional File 13:</a:t>
            </a:r>
            <a:r>
              <a:rPr lang="ja-JP" altLang="ja-JP" sz="3200"/>
              <a:t> 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S11</a:t>
            </a:r>
            <a:r>
              <a:rPr lang="ja-JP" altLang="ja-JP" sz="3200" b="1"/>
              <a:t> (Online only)</a:t>
            </a:r>
            <a:r>
              <a:rPr lang="en-US" altLang="ja-JP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Forest plot of severe leukopenia with standard vs experimental chemotherapy.</a:t>
            </a:r>
          </a:p>
          <a:p>
            <a:r>
              <a:rPr lang="en-US" altLang="ja-JP" dirty="0"/>
              <a:t>Abbreviations: CI, confidence interval; M-H, Mantel-</a:t>
            </a:r>
            <a:r>
              <a:rPr lang="en-US" altLang="ja-JP" dirty="0" err="1"/>
              <a:t>Haenszel</a:t>
            </a:r>
            <a:endParaRPr lang="ja-JP" altLang="en-US" sz="3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0A7A20FF-459A-7A44-888C-3C8090EC1260}"/>
              </a:ext>
            </a:extLst>
          </p:cNvPr>
          <p:cNvSpPr txBox="1"/>
          <p:nvPr/>
        </p:nvSpPr>
        <p:spPr>
          <a:xfrm>
            <a:off x="8237782" y="5394019"/>
            <a:ext cx="6025265" cy="31908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b="1" dirty="0"/>
              <a:t>0.1          0.2                0.5            1               2                   5            10</a:t>
            </a:r>
            <a:endParaRPr kumimoji="1" lang="ja-JP" altLang="en-US" sz="1800" b="1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0000000-0008-0000-0C00-000004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481329" y="2322819"/>
            <a:ext cx="5618986" cy="302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54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213</Words>
  <Application>Microsoft Macintosh PowerPoint</Application>
  <PresentationFormat>ユーザー設定</PresentationFormat>
  <Paragraphs>74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田仲和宏</dc:creator>
  <cp:lastModifiedBy>田仲和宏</cp:lastModifiedBy>
  <cp:revision>67</cp:revision>
  <cp:lastPrinted>2018-09-07T03:34:30Z</cp:lastPrinted>
  <dcterms:created xsi:type="dcterms:W3CDTF">2018-09-07T03:27:05Z</dcterms:created>
  <dcterms:modified xsi:type="dcterms:W3CDTF">2019-01-24T02:38:31Z</dcterms:modified>
</cp:coreProperties>
</file>