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4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742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1532820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12: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S10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severe nausea/vomiting with standard vs experimental chemotherapy.</a:t>
            </a:r>
          </a:p>
          <a:p>
            <a:r>
              <a:rPr lang="en-US" altLang="ja-JP" dirty="0"/>
              <a:t>Abbreviations: CI, confidence interval; M-H, Mantel-</a:t>
            </a:r>
            <a:r>
              <a:rPr lang="en-US" altLang="ja-JP" dirty="0" err="1"/>
              <a:t>Haenszel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2337E79-766C-584E-8EE2-B3509F630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599019"/>
              </p:ext>
            </p:extLst>
          </p:nvPr>
        </p:nvGraphicFramePr>
        <p:xfrm>
          <a:off x="494222" y="1598285"/>
          <a:ext cx="13441718" cy="4100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0293">
                  <a:extLst>
                    <a:ext uri="{9D8B030D-6E8A-4147-A177-3AD203B41FA5}">
                      <a16:colId xmlns:a16="http://schemas.microsoft.com/office/drawing/2014/main" val="700680645"/>
                    </a:ext>
                  </a:extLst>
                </a:gridCol>
                <a:gridCol w="267624">
                  <a:extLst>
                    <a:ext uri="{9D8B030D-6E8A-4147-A177-3AD203B41FA5}">
                      <a16:colId xmlns:a16="http://schemas.microsoft.com/office/drawing/2014/main" val="1095494651"/>
                    </a:ext>
                  </a:extLst>
                </a:gridCol>
                <a:gridCol w="541320">
                  <a:extLst>
                    <a:ext uri="{9D8B030D-6E8A-4147-A177-3AD203B41FA5}">
                      <a16:colId xmlns:a16="http://schemas.microsoft.com/office/drawing/2014/main" val="1576829506"/>
                    </a:ext>
                  </a:extLst>
                </a:gridCol>
                <a:gridCol w="214054">
                  <a:extLst>
                    <a:ext uri="{9D8B030D-6E8A-4147-A177-3AD203B41FA5}">
                      <a16:colId xmlns:a16="http://schemas.microsoft.com/office/drawing/2014/main" val="1031961887"/>
                    </a:ext>
                  </a:extLst>
                </a:gridCol>
                <a:gridCol w="594890">
                  <a:extLst>
                    <a:ext uri="{9D8B030D-6E8A-4147-A177-3AD203B41FA5}">
                      <a16:colId xmlns:a16="http://schemas.microsoft.com/office/drawing/2014/main" val="3358332995"/>
                    </a:ext>
                  </a:extLst>
                </a:gridCol>
                <a:gridCol w="135151">
                  <a:extLst>
                    <a:ext uri="{9D8B030D-6E8A-4147-A177-3AD203B41FA5}">
                      <a16:colId xmlns:a16="http://schemas.microsoft.com/office/drawing/2014/main" val="2067382259"/>
                    </a:ext>
                  </a:extLst>
                </a:gridCol>
                <a:gridCol w="701469">
                  <a:extLst>
                    <a:ext uri="{9D8B030D-6E8A-4147-A177-3AD203B41FA5}">
                      <a16:colId xmlns:a16="http://schemas.microsoft.com/office/drawing/2014/main" val="2134315108"/>
                    </a:ext>
                  </a:extLst>
                </a:gridCol>
                <a:gridCol w="105742">
                  <a:extLst>
                    <a:ext uri="{9D8B030D-6E8A-4147-A177-3AD203B41FA5}">
                      <a16:colId xmlns:a16="http://schemas.microsoft.com/office/drawing/2014/main" val="3715030585"/>
                    </a:ext>
                  </a:extLst>
                </a:gridCol>
                <a:gridCol w="703202">
                  <a:extLst>
                    <a:ext uri="{9D8B030D-6E8A-4147-A177-3AD203B41FA5}">
                      <a16:colId xmlns:a16="http://schemas.microsoft.com/office/drawing/2014/main" val="1686100997"/>
                    </a:ext>
                  </a:extLst>
                </a:gridCol>
                <a:gridCol w="847303">
                  <a:extLst>
                    <a:ext uri="{9D8B030D-6E8A-4147-A177-3AD203B41FA5}">
                      <a16:colId xmlns:a16="http://schemas.microsoft.com/office/drawing/2014/main" val="3860146321"/>
                    </a:ext>
                  </a:extLst>
                </a:gridCol>
                <a:gridCol w="109759">
                  <a:extLst>
                    <a:ext uri="{9D8B030D-6E8A-4147-A177-3AD203B41FA5}">
                      <a16:colId xmlns:a16="http://schemas.microsoft.com/office/drawing/2014/main" val="769765027"/>
                    </a:ext>
                  </a:extLst>
                </a:gridCol>
                <a:gridCol w="2182867">
                  <a:extLst>
                    <a:ext uri="{9D8B030D-6E8A-4147-A177-3AD203B41FA5}">
                      <a16:colId xmlns:a16="http://schemas.microsoft.com/office/drawing/2014/main" val="2337152706"/>
                    </a:ext>
                  </a:extLst>
                </a:gridCol>
                <a:gridCol w="574380">
                  <a:extLst>
                    <a:ext uri="{9D8B030D-6E8A-4147-A177-3AD203B41FA5}">
                      <a16:colId xmlns:a16="http://schemas.microsoft.com/office/drawing/2014/main" val="3595998608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480408899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1843230906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4284624171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2667488513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3427056816"/>
                    </a:ext>
                  </a:extLst>
                </a:gridCol>
                <a:gridCol w="808944">
                  <a:extLst>
                    <a:ext uri="{9D8B030D-6E8A-4147-A177-3AD203B41FA5}">
                      <a16:colId xmlns:a16="http://schemas.microsoft.com/office/drawing/2014/main" val="351429102"/>
                    </a:ext>
                  </a:extLst>
                </a:gridCol>
              </a:tblGrid>
              <a:tr h="44421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9751" marR="109751" marT="54876" marB="54876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kumimoji="1" lang="ja-JP" altLang="en-US"/>
                    </a:p>
                  </a:txBody>
                  <a:tcPr marL="109751" marR="109751" marT="54876" marB="54876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9751" marR="109751" marT="54876" marB="54876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kumimoji="1" lang="ja-JP" altLang="en-US"/>
                    </a:p>
                  </a:txBody>
                  <a:tcPr marL="109751" marR="109751" marT="54876" marB="54876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109751" marR="109751" marT="54876" marB="54876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962180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423646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27.20%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0.57 [0.26, 1.25]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0.57 [0.26, 1.25]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540808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3.28 [1.52, 7.09]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3.28 [1.52, 7.09]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248965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0.40 [0.08, 2.06]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0.40 [0.08, 2.06]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271102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29.50%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0.71 [0.39, 1.31]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0.71 [0.39, 1.31]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49904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180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380699"/>
                  </a:ext>
                </a:extLst>
              </a:tr>
              <a:tr h="31727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1046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1046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1026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0.93 [0.38, 2.29]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0.93 [0.38, 2.29]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532263"/>
                  </a:ext>
                </a:extLst>
              </a:tr>
              <a:tr h="292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 sz="900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59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06298"/>
                  </a:ext>
                </a:extLst>
              </a:tr>
              <a:tr h="408835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0.63; Chi² = 13.54,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3 (P = 0.004); I² = 78%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9751" marR="109751" marT="54876" marB="54876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694533"/>
                  </a:ext>
                </a:extLst>
              </a:tr>
              <a:tr h="408835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0.16 (P = 0.87)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9751" marR="109751" marT="54876" marB="54876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9751" marR="109751" marT="54876" marB="54876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518206"/>
                  </a:ext>
                </a:extLst>
              </a:tr>
              <a:tr h="325303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3805885"/>
                  </a:ext>
                </a:extLst>
              </a:tr>
            </a:tbl>
          </a:graphicData>
        </a:graphic>
      </p:graphicFrame>
      <p:pic>
        <p:nvPicPr>
          <p:cNvPr id="13" name="図 12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237782" y="2350775"/>
            <a:ext cx="5670482" cy="2564754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060390" y="4955285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2979417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187</Words>
  <Application>Microsoft Macintosh PowerPoint</Application>
  <PresentationFormat>ユーザー設定</PresentationFormat>
  <Paragraphs>60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2019-01-24T02:38:21Z</dcterms:modified>
</cp:coreProperties>
</file>