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3"/>
  </p:notesMasterIdLst>
  <p:sldIdLst>
    <p:sldId id="273" r:id="rId2"/>
  </p:sldIdLst>
  <p:sldSz cx="14400213" cy="11160125"/>
  <p:notesSz cx="6858000" cy="9144000"/>
  <p:defaultTextStyle>
    <a:defPPr>
      <a:defRPr lang="ja-JP"/>
    </a:defPPr>
    <a:lvl1pPr marL="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1pPr>
    <a:lvl2pPr marL="69119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2pPr>
    <a:lvl3pPr marL="138239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3pPr>
    <a:lvl4pPr marL="207358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4pPr>
    <a:lvl5pPr marL="276478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5pPr>
    <a:lvl6pPr marL="345597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6pPr>
    <a:lvl7pPr marL="414717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7pPr>
    <a:lvl8pPr marL="483836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8pPr>
    <a:lvl9pPr marL="552956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1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/>
    <p:restoredTop sz="94702"/>
  </p:normalViewPr>
  <p:slideViewPr>
    <p:cSldViewPr snapToGrid="0" snapToObjects="1" showGuides="1">
      <p:cViewPr varScale="1">
        <p:scale>
          <a:sx n="96" d="100"/>
          <a:sy n="96" d="100"/>
        </p:scale>
        <p:origin x="1744" y="168"/>
      </p:cViewPr>
      <p:guideLst>
        <p:guide orient="horz" pos="351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7B3D-5763-594E-96FA-A8EC9EDC1D8F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43000"/>
            <a:ext cx="3981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C8CEE-CECF-0D42-8003-07ED1C4B41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754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C8CEE-CECF-0D42-8003-07ED1C4B41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255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826438"/>
            <a:ext cx="12240181" cy="388537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861650"/>
            <a:ext cx="10800160" cy="2694446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81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68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782285"/>
            <a:ext cx="12420184" cy="46423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468503"/>
            <a:ext cx="12420184" cy="244127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4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5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94176"/>
            <a:ext cx="12420184" cy="215710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735782"/>
            <a:ext cx="6091964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4076545"/>
            <a:ext cx="6091964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735782"/>
            <a:ext cx="6121966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4076545"/>
            <a:ext cx="6121966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66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36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84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606854"/>
            <a:ext cx="7290108" cy="793092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37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606854"/>
            <a:ext cx="7290108" cy="793092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4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2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94173"/>
            <a:ext cx="3105046" cy="945769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94173"/>
            <a:ext cx="9135135" cy="945769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67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94176"/>
            <a:ext cx="12420184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970867"/>
            <a:ext cx="12420184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343785"/>
            <a:ext cx="4860072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69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kumimoji="1"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EB727C-9952-314A-8F5C-9F841C1BB936}"/>
              </a:ext>
            </a:extLst>
          </p:cNvPr>
          <p:cNvSpPr txBox="1"/>
          <p:nvPr/>
        </p:nvSpPr>
        <p:spPr>
          <a:xfrm>
            <a:off x="1454310" y="8139748"/>
            <a:ext cx="11493180" cy="1988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/>
              <a:t>Additional File 11:</a:t>
            </a:r>
            <a:r>
              <a:rPr lang="ja-JP" altLang="ja-JP" sz="3200"/>
              <a:t> 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Figure S9</a:t>
            </a:r>
            <a:r>
              <a:rPr lang="ja-JP" altLang="ja-JP" sz="3200" b="1"/>
              <a:t> (Online only)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Forest plot of overall severe adverse events with standard vs experimental chemotherapy.</a:t>
            </a:r>
          </a:p>
          <a:p>
            <a:r>
              <a:rPr lang="en-US" altLang="ja-JP" dirty="0"/>
              <a:t>Abbreviations: CI, confidence interval; M-H, Mantel-</a:t>
            </a:r>
            <a:r>
              <a:rPr lang="en-US" altLang="ja-JP" dirty="0" err="1"/>
              <a:t>Haenszel</a:t>
            </a:r>
            <a:endParaRPr lang="ja-JP" altLang="en-US" sz="3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0B148728-72CA-6F48-91F7-F3A4C57AC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16991"/>
              </p:ext>
            </p:extLst>
          </p:nvPr>
        </p:nvGraphicFramePr>
        <p:xfrm>
          <a:off x="458796" y="1394460"/>
          <a:ext cx="13753745" cy="49517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0284">
                  <a:extLst>
                    <a:ext uri="{9D8B030D-6E8A-4147-A177-3AD203B41FA5}">
                      <a16:colId xmlns:a16="http://schemas.microsoft.com/office/drawing/2014/main" val="2276942696"/>
                    </a:ext>
                  </a:extLst>
                </a:gridCol>
                <a:gridCol w="289563">
                  <a:extLst>
                    <a:ext uri="{9D8B030D-6E8A-4147-A177-3AD203B41FA5}">
                      <a16:colId xmlns:a16="http://schemas.microsoft.com/office/drawing/2014/main" val="3347901386"/>
                    </a:ext>
                  </a:extLst>
                </a:gridCol>
                <a:gridCol w="539471">
                  <a:extLst>
                    <a:ext uri="{9D8B030D-6E8A-4147-A177-3AD203B41FA5}">
                      <a16:colId xmlns:a16="http://schemas.microsoft.com/office/drawing/2014/main" val="2228937304"/>
                    </a:ext>
                  </a:extLst>
                </a:gridCol>
                <a:gridCol w="176147">
                  <a:extLst>
                    <a:ext uri="{9D8B030D-6E8A-4147-A177-3AD203B41FA5}">
                      <a16:colId xmlns:a16="http://schemas.microsoft.com/office/drawing/2014/main" val="4018366265"/>
                    </a:ext>
                  </a:extLst>
                </a:gridCol>
                <a:gridCol w="652887">
                  <a:extLst>
                    <a:ext uri="{9D8B030D-6E8A-4147-A177-3AD203B41FA5}">
                      <a16:colId xmlns:a16="http://schemas.microsoft.com/office/drawing/2014/main" val="2186594373"/>
                    </a:ext>
                  </a:extLst>
                </a:gridCol>
                <a:gridCol w="155495">
                  <a:extLst>
                    <a:ext uri="{9D8B030D-6E8A-4147-A177-3AD203B41FA5}">
                      <a16:colId xmlns:a16="http://schemas.microsoft.com/office/drawing/2014/main" val="348360771"/>
                    </a:ext>
                  </a:extLst>
                </a:gridCol>
                <a:gridCol w="691786">
                  <a:extLst>
                    <a:ext uri="{9D8B030D-6E8A-4147-A177-3AD203B41FA5}">
                      <a16:colId xmlns:a16="http://schemas.microsoft.com/office/drawing/2014/main" val="1002789615"/>
                    </a:ext>
                  </a:extLst>
                </a:gridCol>
                <a:gridCol w="829034">
                  <a:extLst>
                    <a:ext uri="{9D8B030D-6E8A-4147-A177-3AD203B41FA5}">
                      <a16:colId xmlns:a16="http://schemas.microsoft.com/office/drawing/2014/main" val="3730600732"/>
                    </a:ext>
                  </a:extLst>
                </a:gridCol>
                <a:gridCol w="851320">
                  <a:extLst>
                    <a:ext uri="{9D8B030D-6E8A-4147-A177-3AD203B41FA5}">
                      <a16:colId xmlns:a16="http://schemas.microsoft.com/office/drawing/2014/main" val="2757038515"/>
                    </a:ext>
                  </a:extLst>
                </a:gridCol>
                <a:gridCol w="117833">
                  <a:extLst>
                    <a:ext uri="{9D8B030D-6E8A-4147-A177-3AD203B41FA5}">
                      <a16:colId xmlns:a16="http://schemas.microsoft.com/office/drawing/2014/main" val="2936622813"/>
                    </a:ext>
                  </a:extLst>
                </a:gridCol>
                <a:gridCol w="2068775">
                  <a:extLst>
                    <a:ext uri="{9D8B030D-6E8A-4147-A177-3AD203B41FA5}">
                      <a16:colId xmlns:a16="http://schemas.microsoft.com/office/drawing/2014/main" val="1979447486"/>
                    </a:ext>
                  </a:extLst>
                </a:gridCol>
                <a:gridCol w="756946">
                  <a:extLst>
                    <a:ext uri="{9D8B030D-6E8A-4147-A177-3AD203B41FA5}">
                      <a16:colId xmlns:a16="http://schemas.microsoft.com/office/drawing/2014/main" val="2089149073"/>
                    </a:ext>
                  </a:extLst>
                </a:gridCol>
                <a:gridCol w="829034">
                  <a:extLst>
                    <a:ext uri="{9D8B030D-6E8A-4147-A177-3AD203B41FA5}">
                      <a16:colId xmlns:a16="http://schemas.microsoft.com/office/drawing/2014/main" val="3486554905"/>
                    </a:ext>
                  </a:extLst>
                </a:gridCol>
                <a:gridCol w="1268613">
                  <a:extLst>
                    <a:ext uri="{9D8B030D-6E8A-4147-A177-3AD203B41FA5}">
                      <a16:colId xmlns:a16="http://schemas.microsoft.com/office/drawing/2014/main" val="2253250873"/>
                    </a:ext>
                  </a:extLst>
                </a:gridCol>
                <a:gridCol w="389455">
                  <a:extLst>
                    <a:ext uri="{9D8B030D-6E8A-4147-A177-3AD203B41FA5}">
                      <a16:colId xmlns:a16="http://schemas.microsoft.com/office/drawing/2014/main" val="1312493757"/>
                    </a:ext>
                  </a:extLst>
                </a:gridCol>
                <a:gridCol w="829034">
                  <a:extLst>
                    <a:ext uri="{9D8B030D-6E8A-4147-A177-3AD203B41FA5}">
                      <a16:colId xmlns:a16="http://schemas.microsoft.com/office/drawing/2014/main" val="2606925985"/>
                    </a:ext>
                  </a:extLst>
                </a:gridCol>
                <a:gridCol w="829034">
                  <a:extLst>
                    <a:ext uri="{9D8B030D-6E8A-4147-A177-3AD203B41FA5}">
                      <a16:colId xmlns:a16="http://schemas.microsoft.com/office/drawing/2014/main" val="2059636093"/>
                    </a:ext>
                  </a:extLst>
                </a:gridCol>
                <a:gridCol w="829034">
                  <a:extLst>
                    <a:ext uri="{9D8B030D-6E8A-4147-A177-3AD203B41FA5}">
                      <a16:colId xmlns:a16="http://schemas.microsoft.com/office/drawing/2014/main" val="3916657378"/>
                    </a:ext>
                  </a:extLst>
                </a:gridCol>
              </a:tblGrid>
              <a:tr h="448802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Experimental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108586" marR="108586" marT="54293" marB="54293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Experimental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108586" marR="108586" marT="54293" marB="54293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Standard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108586" marR="108586" marT="54293" marB="54293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Standard</a:t>
                      </a:r>
                      <a:endParaRPr kumimoji="1" lang="ja-JP" altLang="en-US"/>
                    </a:p>
                  </a:txBody>
                  <a:tcPr marL="108586" marR="108586" marT="54293" marB="54293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Odds Ratio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9679761"/>
                  </a:ext>
                </a:extLst>
              </a:tr>
              <a:tr h="35850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300" u="none" strike="noStrike">
                          <a:effectLst/>
                        </a:rPr>
                        <a:t>Event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Event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Weight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M-H, Random, 95% 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M-H, Random, 95% 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M-H, Random, 95%CI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2977062"/>
                  </a:ext>
                </a:extLst>
              </a:tr>
              <a:tr h="321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Nesbit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170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170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257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42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16.40%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1.49 [0.88, 2.52]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1.49 [0.88, 2.52]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9862973"/>
                  </a:ext>
                </a:extLst>
              </a:tr>
              <a:tr h="321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Burgert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73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73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108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71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15.90%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1.03 [0.58, 1.82]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1.03 [0.58, 1.82]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698880"/>
                  </a:ext>
                </a:extLst>
              </a:tr>
              <a:tr h="321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Paulussen 2008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277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277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331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183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183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316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18.40%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3.73 [2.58, 5.38]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3.73 [2.58, 5.38]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2155484"/>
                  </a:ext>
                </a:extLst>
              </a:tr>
              <a:tr h="321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Granowetter 2009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238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238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247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203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203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13.30%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3.65 [1.68, 7.91]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3.65 [1.68, 7.91]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9648139"/>
                  </a:ext>
                </a:extLst>
              </a:tr>
              <a:tr h="321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Womer 2012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47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284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45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17.50%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1.05 [0.67, 1.65]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1.05 [0.67, 1.65]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7253153"/>
                  </a:ext>
                </a:extLst>
              </a:tr>
              <a:tr h="3215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Le Deley 2014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343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343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408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408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319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319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406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18.50%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1.44 [1.01, 2.05]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1.44 [1.01, 2.05]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458011"/>
                  </a:ext>
                </a:extLst>
              </a:tr>
              <a:tr h="321528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endParaRPr kumimoji="1" lang="ja-JP" altLang="en-US" sz="1000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00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5068718"/>
                  </a:ext>
                </a:extLst>
              </a:tr>
              <a:tr h="47870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(95% CI)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1635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1635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1417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1.75 [1.09, 2.81]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1.75 [1.09, 2.81]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069175"/>
                  </a:ext>
                </a:extLst>
              </a:tr>
              <a:tr h="30393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events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1148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1148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endParaRPr kumimoji="1" lang="ja-JP" altLang="en-US" sz="1000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863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863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3146570"/>
                  </a:ext>
                </a:extLst>
              </a:tr>
              <a:tr h="424249"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Heterogeneity: Tau² = 0.28; Chi² = 29.56,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df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= 5 (P &lt; 0.0001); I² = 83%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108586" marR="108586" marT="54293" marB="54293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0277884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Test for overall effect: Z = 2.33 (P = 0.02)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108586" marR="108586" marT="54293" marB="54293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108586" marR="108586" marT="54293" marB="54293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1023183"/>
                  </a:ext>
                </a:extLst>
              </a:tr>
              <a:tr h="303939"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[Experimental]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[Standard]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79873681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00000000-0008-0000-0A00-000004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8276292" y="2235388"/>
            <a:ext cx="5936249" cy="3251012"/>
          </a:xfrm>
          <a:prstGeom prst="rect">
            <a:avLst/>
          </a:prstGeom>
        </p:spPr>
      </p:pic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0A7A20FF-459A-7A44-888C-3C8090EC1260}"/>
              </a:ext>
            </a:extLst>
          </p:cNvPr>
          <p:cNvSpPr txBox="1"/>
          <p:nvPr/>
        </p:nvSpPr>
        <p:spPr>
          <a:xfrm>
            <a:off x="8187276" y="5514700"/>
            <a:ext cx="6025265" cy="31908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800" b="1" dirty="0"/>
              <a:t>0.1          0.2                0.5            1               2                   5            10</a:t>
            </a:r>
            <a:endParaRPr kumimoji="1" lang="ja-JP" altLang="en-US" sz="1800" b="1"/>
          </a:p>
        </p:txBody>
      </p:sp>
    </p:spTree>
    <p:extLst>
      <p:ext uri="{BB962C8B-B14F-4D97-AF65-F5344CB8AC3E}">
        <p14:creationId xmlns:p14="http://schemas.microsoft.com/office/powerpoint/2010/main" val="3703942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529</TotalTime>
  <Words>215</Words>
  <Application>Microsoft Macintosh PowerPoint</Application>
  <PresentationFormat>ユーザー設定</PresentationFormat>
  <Paragraphs>74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田仲和宏</dc:creator>
  <cp:lastModifiedBy>田仲和宏</cp:lastModifiedBy>
  <cp:revision>67</cp:revision>
  <cp:lastPrinted>2018-09-07T03:34:30Z</cp:lastPrinted>
  <dcterms:created xsi:type="dcterms:W3CDTF">2018-09-07T03:27:05Z</dcterms:created>
  <dcterms:modified xsi:type="dcterms:W3CDTF">2019-01-24T02:38:13Z</dcterms:modified>
</cp:coreProperties>
</file>