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2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C8CEE-CECF-0D42-8003-07ED1C4B41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819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678A6153-973A-8649-B122-7E513D586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09895"/>
              </p:ext>
            </p:extLst>
          </p:nvPr>
        </p:nvGraphicFramePr>
        <p:xfrm>
          <a:off x="543339" y="1364919"/>
          <a:ext cx="13719708" cy="5664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1701">
                  <a:extLst>
                    <a:ext uri="{9D8B030D-6E8A-4147-A177-3AD203B41FA5}">
                      <a16:colId xmlns:a16="http://schemas.microsoft.com/office/drawing/2014/main" val="4203938747"/>
                    </a:ext>
                  </a:extLst>
                </a:gridCol>
                <a:gridCol w="392386">
                  <a:extLst>
                    <a:ext uri="{9D8B030D-6E8A-4147-A177-3AD203B41FA5}">
                      <a16:colId xmlns:a16="http://schemas.microsoft.com/office/drawing/2014/main" val="1719913190"/>
                    </a:ext>
                  </a:extLst>
                </a:gridCol>
                <a:gridCol w="401051">
                  <a:extLst>
                    <a:ext uri="{9D8B030D-6E8A-4147-A177-3AD203B41FA5}">
                      <a16:colId xmlns:a16="http://schemas.microsoft.com/office/drawing/2014/main" val="2852628620"/>
                    </a:ext>
                  </a:extLst>
                </a:gridCol>
                <a:gridCol w="274810">
                  <a:extLst>
                    <a:ext uri="{9D8B030D-6E8A-4147-A177-3AD203B41FA5}">
                      <a16:colId xmlns:a16="http://schemas.microsoft.com/office/drawing/2014/main" val="2340212043"/>
                    </a:ext>
                  </a:extLst>
                </a:gridCol>
                <a:gridCol w="518627">
                  <a:extLst>
                    <a:ext uri="{9D8B030D-6E8A-4147-A177-3AD203B41FA5}">
                      <a16:colId xmlns:a16="http://schemas.microsoft.com/office/drawing/2014/main" val="846662479"/>
                    </a:ext>
                  </a:extLst>
                </a:gridCol>
                <a:gridCol w="157234">
                  <a:extLst>
                    <a:ext uri="{9D8B030D-6E8A-4147-A177-3AD203B41FA5}">
                      <a16:colId xmlns:a16="http://schemas.microsoft.com/office/drawing/2014/main" val="2932200844"/>
                    </a:ext>
                  </a:extLst>
                </a:gridCol>
                <a:gridCol w="636203">
                  <a:extLst>
                    <a:ext uri="{9D8B030D-6E8A-4147-A177-3AD203B41FA5}">
                      <a16:colId xmlns:a16="http://schemas.microsoft.com/office/drawing/2014/main" val="3451389859"/>
                    </a:ext>
                  </a:extLst>
                </a:gridCol>
                <a:gridCol w="127082">
                  <a:extLst>
                    <a:ext uri="{9D8B030D-6E8A-4147-A177-3AD203B41FA5}">
                      <a16:colId xmlns:a16="http://schemas.microsoft.com/office/drawing/2014/main" val="3912247142"/>
                    </a:ext>
                  </a:extLst>
                </a:gridCol>
                <a:gridCol w="666355">
                  <a:extLst>
                    <a:ext uri="{9D8B030D-6E8A-4147-A177-3AD203B41FA5}">
                      <a16:colId xmlns:a16="http://schemas.microsoft.com/office/drawing/2014/main" val="1121078142"/>
                    </a:ext>
                  </a:extLst>
                </a:gridCol>
                <a:gridCol w="1003419">
                  <a:extLst>
                    <a:ext uri="{9D8B030D-6E8A-4147-A177-3AD203B41FA5}">
                      <a16:colId xmlns:a16="http://schemas.microsoft.com/office/drawing/2014/main" val="2576744028"/>
                    </a:ext>
                  </a:extLst>
                </a:gridCol>
                <a:gridCol w="2292626">
                  <a:extLst>
                    <a:ext uri="{9D8B030D-6E8A-4147-A177-3AD203B41FA5}">
                      <a16:colId xmlns:a16="http://schemas.microsoft.com/office/drawing/2014/main" val="684797118"/>
                    </a:ext>
                  </a:extLst>
                </a:gridCol>
                <a:gridCol w="827592">
                  <a:extLst>
                    <a:ext uri="{9D8B030D-6E8A-4147-A177-3AD203B41FA5}">
                      <a16:colId xmlns:a16="http://schemas.microsoft.com/office/drawing/2014/main" val="506265694"/>
                    </a:ext>
                  </a:extLst>
                </a:gridCol>
                <a:gridCol w="312095">
                  <a:extLst>
                    <a:ext uri="{9D8B030D-6E8A-4147-A177-3AD203B41FA5}">
                      <a16:colId xmlns:a16="http://schemas.microsoft.com/office/drawing/2014/main" val="877370159"/>
                    </a:ext>
                  </a:extLst>
                </a:gridCol>
                <a:gridCol w="331305">
                  <a:extLst>
                    <a:ext uri="{9D8B030D-6E8A-4147-A177-3AD203B41FA5}">
                      <a16:colId xmlns:a16="http://schemas.microsoft.com/office/drawing/2014/main" val="1638116063"/>
                    </a:ext>
                  </a:extLst>
                </a:gridCol>
                <a:gridCol w="2067339">
                  <a:extLst>
                    <a:ext uri="{9D8B030D-6E8A-4147-A177-3AD203B41FA5}">
                      <a16:colId xmlns:a16="http://schemas.microsoft.com/office/drawing/2014/main" val="3453406041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531909741"/>
                    </a:ext>
                  </a:extLst>
                </a:gridCol>
                <a:gridCol w="1869661">
                  <a:extLst>
                    <a:ext uri="{9D8B030D-6E8A-4147-A177-3AD203B41FA5}">
                      <a16:colId xmlns:a16="http://schemas.microsoft.com/office/drawing/2014/main" val="1374631550"/>
                    </a:ext>
                  </a:extLst>
                </a:gridCol>
                <a:gridCol w="154822">
                  <a:extLst>
                    <a:ext uri="{9D8B030D-6E8A-4147-A177-3AD203B41FA5}">
                      <a16:colId xmlns:a16="http://schemas.microsoft.com/office/drawing/2014/main" val="1138601030"/>
                    </a:ext>
                  </a:extLst>
                </a:gridCol>
              </a:tblGrid>
              <a:tr h="33052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Experimental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Experimental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Standard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 Standard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809532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Event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716600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103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257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257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56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74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0.21 [0.12, 0.39]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482646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108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108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39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106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0.52 [0.28, 0.94]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505115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38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58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58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62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1.04 [0.49, 2.21]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297043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55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198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198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78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200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0.60 [0.39, 0.92]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812027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Paulussen(SR)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79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79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76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1.15 [0.49, 2.67]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152963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Paulussen(HR)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108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252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252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113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240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13.10%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0.84 [0.59, 1.20]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765729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57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247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247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45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231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12.10%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1.24 [0.80, 1.93]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124736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284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284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65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284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0.69 [0.45, 1.04]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110412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86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431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431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77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425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1.13 [0.80, 1.59]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138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 sz="1800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7155246"/>
                  </a:ext>
                </a:extLst>
              </a:tr>
              <a:tr h="27014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50" u="none" strike="noStrike">
                          <a:effectLst/>
                        </a:rPr>
                        <a:t>1914</a:t>
                      </a:r>
                      <a:endParaRPr lang="en-US" altLang="ja-JP" sz="11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1914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50" u="none" strike="noStrike">
                          <a:effectLst/>
                        </a:rPr>
                        <a:t>1698</a:t>
                      </a:r>
                      <a:endParaRPr lang="en-US" altLang="ja-JP" sz="11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0.74 [0.53, 1.02]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802863"/>
                  </a:ext>
                </a:extLst>
              </a:tr>
              <a:tr h="330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534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534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525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525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252541"/>
                  </a:ext>
                </a:extLst>
              </a:tr>
              <a:tr h="330528"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0.18; Chi² = 32.50,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8 (P &lt; 0.0001); I² = 75%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956253"/>
                  </a:ext>
                </a:extLst>
              </a:tr>
              <a:tr h="330528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1.82 (P = 0.07)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087727"/>
                  </a:ext>
                </a:extLst>
              </a:tr>
              <a:tr h="3305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 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   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 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865404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54310" y="8139748"/>
            <a:ext cx="11493180" cy="233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</a:t>
            </a:r>
            <a:r>
              <a:rPr lang="en-US" altLang="ja-JP" sz="3200" b="1"/>
              <a:t>File 10: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S8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5-year OS with standard vs experimental chemotherapy.</a:t>
            </a:r>
          </a:p>
          <a:p>
            <a:r>
              <a:rPr lang="en-US" altLang="ja-JP" dirty="0"/>
              <a:t>Abbreviations: CI, confidence interval; HR, high risk; M-H, Mantel-</a:t>
            </a:r>
            <a:r>
              <a:rPr lang="en-US" altLang="ja-JP" dirty="0" err="1"/>
              <a:t>Haenszel</a:t>
            </a:r>
            <a:r>
              <a:rPr lang="en-US" altLang="ja-JP" dirty="0"/>
              <a:t>; Meta, metastatic disease; N-meta, non-metastatic disease; OS, overall survival; SR, standard risk 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357282" y="6270566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700-000003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516734" y="2043741"/>
            <a:ext cx="5717432" cy="42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79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296</Words>
  <Application>Microsoft Macintosh PowerPoint</Application>
  <PresentationFormat>ユーザー設定</PresentationFormat>
  <Paragraphs>98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2019-01-24T02:38:01Z</dcterms:modified>
</cp:coreProperties>
</file>